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charts/chart4.xml" ContentType="application/vnd.openxmlformats-officedocument.drawingml.chart+xml"/>
  <Override PartName="/ppt/theme/themeOverride1.xml" ContentType="application/vnd.openxmlformats-officedocument.themeOverride+xml"/>
  <Override PartName="/ppt/charts/chart5.xml" ContentType="application/vnd.openxmlformats-officedocument.drawingml.chart+xml"/>
  <Override PartName="/ppt/theme/themeOverride2.xml" ContentType="application/vnd.openxmlformats-officedocument.themeOverride+xml"/>
  <Override PartName="/ppt/charts/chart6.xml" ContentType="application/vnd.openxmlformats-officedocument.drawingml.chart+xml"/>
  <Override PartName="/ppt/theme/themeOverride3.xml" ContentType="application/vnd.openxmlformats-officedocument.themeOverride+xml"/>
  <Override PartName="/ppt/charts/chart7.xml" ContentType="application/vnd.openxmlformats-officedocument.drawingml.chart+xml"/>
  <Override PartName="/ppt/theme/themeOverride4.xml" ContentType="application/vnd.openxmlformats-officedocument.themeOverride+xml"/>
  <Override PartName="/ppt/charts/chart8.xml" ContentType="application/vnd.openxmlformats-officedocument.drawingml.chart+xml"/>
  <Override PartName="/ppt/charts/chart9.xml" ContentType="application/vnd.openxmlformats-officedocument.drawingml.chart+xml"/>
  <Override PartName="/ppt/theme/themeOverride5.xml" ContentType="application/vnd.openxmlformats-officedocument.themeOverride+xml"/>
  <Override PartName="/ppt/charts/chart10.xml" ContentType="application/vnd.openxmlformats-officedocument.drawingml.chart+xml"/>
  <Override PartName="/ppt/theme/themeOverride6.xml" ContentType="application/vnd.openxmlformats-officedocument.themeOverr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862" r:id="rId4"/>
    <p:sldMasterId id="2147483877" r:id="rId5"/>
    <p:sldMasterId id="2147483888" r:id="rId6"/>
  </p:sldMasterIdLst>
  <p:notesMasterIdLst>
    <p:notesMasterId r:id="rId18"/>
  </p:notesMasterIdLst>
  <p:handoutMasterIdLst>
    <p:handoutMasterId r:id="rId19"/>
  </p:handoutMasterIdLst>
  <p:sldIdLst>
    <p:sldId id="319" r:id="rId7"/>
    <p:sldId id="316" r:id="rId8"/>
    <p:sldId id="307" r:id="rId9"/>
    <p:sldId id="306" r:id="rId10"/>
    <p:sldId id="314" r:id="rId11"/>
    <p:sldId id="315" r:id="rId12"/>
    <p:sldId id="318" r:id="rId13"/>
    <p:sldId id="320" r:id="rId14"/>
    <p:sldId id="322" r:id="rId15"/>
    <p:sldId id="325" r:id="rId16"/>
    <p:sldId id="323" r:id="rId17"/>
  </p:sldIdLst>
  <p:sldSz cx="10058400" cy="7772400"/>
  <p:notesSz cx="7010400" cy="9296400"/>
  <p:custDataLst>
    <p:tags r:id="rId20"/>
  </p:custDataLst>
  <p:defaultTex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509352" algn="ctr" rtl="0" fontAlgn="base">
      <a:spcBef>
        <a:spcPct val="0"/>
      </a:spcBef>
      <a:spcAft>
        <a:spcPct val="0"/>
      </a:spcAft>
      <a:defRPr kern="1200">
        <a:solidFill>
          <a:schemeClr val="tx1"/>
        </a:solidFill>
        <a:latin typeface="Arial" charset="0"/>
        <a:ea typeface="+mn-ea"/>
        <a:cs typeface="+mn-cs"/>
      </a:defRPr>
    </a:lvl2pPr>
    <a:lvl3pPr marL="1018705" algn="ctr" rtl="0" fontAlgn="base">
      <a:spcBef>
        <a:spcPct val="0"/>
      </a:spcBef>
      <a:spcAft>
        <a:spcPct val="0"/>
      </a:spcAft>
      <a:defRPr kern="1200">
        <a:solidFill>
          <a:schemeClr val="tx1"/>
        </a:solidFill>
        <a:latin typeface="Arial" charset="0"/>
        <a:ea typeface="+mn-ea"/>
        <a:cs typeface="+mn-cs"/>
      </a:defRPr>
    </a:lvl3pPr>
    <a:lvl4pPr marL="1528058" algn="ctr" rtl="0" fontAlgn="base">
      <a:spcBef>
        <a:spcPct val="0"/>
      </a:spcBef>
      <a:spcAft>
        <a:spcPct val="0"/>
      </a:spcAft>
      <a:defRPr kern="1200">
        <a:solidFill>
          <a:schemeClr val="tx1"/>
        </a:solidFill>
        <a:latin typeface="Arial" charset="0"/>
        <a:ea typeface="+mn-ea"/>
        <a:cs typeface="+mn-cs"/>
      </a:defRPr>
    </a:lvl4pPr>
    <a:lvl5pPr marL="2037411" algn="ctr" rtl="0" fontAlgn="base">
      <a:spcBef>
        <a:spcPct val="0"/>
      </a:spcBef>
      <a:spcAft>
        <a:spcPct val="0"/>
      </a:spcAft>
      <a:defRPr kern="1200">
        <a:solidFill>
          <a:schemeClr val="tx1"/>
        </a:solidFill>
        <a:latin typeface="Arial" charset="0"/>
        <a:ea typeface="+mn-ea"/>
        <a:cs typeface="+mn-cs"/>
      </a:defRPr>
    </a:lvl5pPr>
    <a:lvl6pPr marL="2546764" algn="l" defTabSz="1018705" rtl="0" eaLnBrk="1" latinLnBrk="0" hangingPunct="1">
      <a:defRPr kern="1200">
        <a:solidFill>
          <a:schemeClr val="tx1"/>
        </a:solidFill>
        <a:latin typeface="Arial" charset="0"/>
        <a:ea typeface="+mn-ea"/>
        <a:cs typeface="+mn-cs"/>
      </a:defRPr>
    </a:lvl6pPr>
    <a:lvl7pPr marL="3056116" algn="l" defTabSz="1018705" rtl="0" eaLnBrk="1" latinLnBrk="0" hangingPunct="1">
      <a:defRPr kern="1200">
        <a:solidFill>
          <a:schemeClr val="tx1"/>
        </a:solidFill>
        <a:latin typeface="Arial" charset="0"/>
        <a:ea typeface="+mn-ea"/>
        <a:cs typeface="+mn-cs"/>
      </a:defRPr>
    </a:lvl7pPr>
    <a:lvl8pPr marL="3565469" algn="l" defTabSz="1018705" rtl="0" eaLnBrk="1" latinLnBrk="0" hangingPunct="1">
      <a:defRPr kern="1200">
        <a:solidFill>
          <a:schemeClr val="tx1"/>
        </a:solidFill>
        <a:latin typeface="Arial" charset="0"/>
        <a:ea typeface="+mn-ea"/>
        <a:cs typeface="+mn-cs"/>
      </a:defRPr>
    </a:lvl8pPr>
    <a:lvl9pPr marL="4074821" algn="l" defTabSz="1018705"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66">
          <p15:clr>
            <a:srgbClr val="A4A3A4"/>
          </p15:clr>
        </p15:guide>
        <p15:guide id="2" orient="horz" pos="688">
          <p15:clr>
            <a:srgbClr val="A4A3A4"/>
          </p15:clr>
        </p15:guide>
        <p15:guide id="3" orient="horz" pos="2635">
          <p15:clr>
            <a:srgbClr val="A4A3A4"/>
          </p15:clr>
        </p15:guide>
        <p15:guide id="4" orient="horz" pos="4700">
          <p15:clr>
            <a:srgbClr val="A4A3A4"/>
          </p15:clr>
        </p15:guide>
        <p15:guide id="5" orient="horz" pos="4479">
          <p15:clr>
            <a:srgbClr val="A4A3A4"/>
          </p15:clr>
        </p15:guide>
        <p15:guide id="6" pos="320">
          <p15:clr>
            <a:srgbClr val="A4A3A4"/>
          </p15:clr>
        </p15:guide>
        <p15:guide id="7" pos="1035">
          <p15:clr>
            <a:srgbClr val="A4A3A4"/>
          </p15:clr>
        </p15:guide>
        <p15:guide id="8" pos="6023">
          <p15:clr>
            <a:srgbClr val="A4A3A4"/>
          </p15:clr>
        </p15:guide>
        <p15:guide id="9" pos="2562">
          <p15:clr>
            <a:srgbClr val="A4A3A4"/>
          </p15:clr>
        </p15:guide>
      </p15:sldGuideLst>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Chin, Lauren" initials="CL" lastIdx="1" clrIdx="0">
    <p:extLst/>
  </p:cmAuthor>
  <p:cmAuthor id="2" name="Cindy L. Christiansen" initials="clc" lastIdx="10" clrIdx="1"/>
  <p:cmAuthor id="3" name="Andrew Schmidt" initials="" lastIdx="0" clrIdx="2"/>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797CD"/>
    <a:srgbClr val="B5C4E4"/>
    <a:srgbClr val="D1E2F5"/>
    <a:srgbClr val="0074BC"/>
    <a:srgbClr val="F9D889"/>
    <a:srgbClr val="7FD6F7"/>
    <a:srgbClr val="C6B1D4"/>
    <a:srgbClr val="95E1DA"/>
    <a:srgbClr val="CDE3A5"/>
    <a:srgbClr val="46295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03" autoAdjust="0"/>
    <p:restoredTop sz="98015" autoAdjust="0"/>
  </p:normalViewPr>
  <p:slideViewPr>
    <p:cSldViewPr snapToGrid="0" showGuides="1">
      <p:cViewPr varScale="1">
        <p:scale>
          <a:sx n="78" d="100"/>
          <a:sy n="78" d="100"/>
        </p:scale>
        <p:origin x="1452" y="90"/>
      </p:cViewPr>
      <p:guideLst>
        <p:guide orient="horz" pos="266"/>
        <p:guide orient="horz" pos="688"/>
        <p:guide orient="horz" pos="2635"/>
        <p:guide orient="horz" pos="4700"/>
        <p:guide orient="horz" pos="4479"/>
        <p:guide pos="320"/>
        <p:guide pos="1035"/>
        <p:guide pos="6023"/>
        <p:guide pos="2562"/>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45" d="100"/>
        <a:sy n="145" d="100"/>
      </p:scale>
      <p:origin x="0" y="0"/>
    </p:cViewPr>
  </p:sorterViewPr>
  <p:notesViewPr>
    <p:cSldViewPr showGuides="1">
      <p:cViewPr varScale="1">
        <p:scale>
          <a:sx n="52" d="100"/>
          <a:sy n="52" d="100"/>
        </p:scale>
        <p:origin x="-2856" y="-10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commentAuthors" Target="commentAuthors.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tags" Target="tags/tag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viewProps" Target="viewProps.xml"/><Relationship Id="rId10" Type="http://schemas.openxmlformats.org/officeDocument/2006/relationships/slide" Target="slides/slide4.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10.xml.rels><?xml version="1.0" encoding="UTF-8" standalone="yes"?>
<Relationships xmlns="http://schemas.openxmlformats.org/package/2006/relationships"><Relationship Id="rId2" Type="http://schemas.openxmlformats.org/officeDocument/2006/relationships/package" Target="../embeddings/Microsoft_Excel_Worksheet10.xlsx"/><Relationship Id="rId1" Type="http://schemas.openxmlformats.org/officeDocument/2006/relationships/themeOverride" Target="../theme/themeOverride6.xm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1.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2.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6.xlsx"/><Relationship Id="rId1" Type="http://schemas.openxmlformats.org/officeDocument/2006/relationships/themeOverride" Target="../theme/themeOverride3.xml"/></Relationships>
</file>

<file path=ppt/charts/_rels/chart7.xml.rels><?xml version="1.0" encoding="UTF-8" standalone="yes"?>
<Relationships xmlns="http://schemas.openxmlformats.org/package/2006/relationships"><Relationship Id="rId2" Type="http://schemas.openxmlformats.org/officeDocument/2006/relationships/package" Target="../embeddings/Microsoft_Excel_Worksheet7.xlsx"/><Relationship Id="rId1" Type="http://schemas.openxmlformats.org/officeDocument/2006/relationships/themeOverride" Target="../theme/themeOverride4.xml"/></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_rels/chart9.xml.rels><?xml version="1.0" encoding="UTF-8" standalone="yes"?>
<Relationships xmlns="http://schemas.openxmlformats.org/package/2006/relationships"><Relationship Id="rId2" Type="http://schemas.openxmlformats.org/officeDocument/2006/relationships/package" Target="../embeddings/Microsoft_Excel_Worksheet9.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lineChart>
        <c:grouping val="standard"/>
        <c:varyColors val="0"/>
        <c:ser>
          <c:idx val="0"/>
          <c:order val="0"/>
          <c:tx>
            <c:strRef>
              <c:f>Sheet1!$B$1</c:f>
              <c:strCache>
                <c:ptCount val="1"/>
                <c:pt idx="0">
                  <c:v>Series 1</c:v>
                </c:pt>
              </c:strCache>
            </c:strRef>
          </c:tx>
          <c:cat>
            <c:numRef>
              <c:f>Sheet1!$A$2:$A$8</c:f>
              <c:numCache>
                <c:formatCode>General</c:formatCode>
                <c:ptCount val="7"/>
                <c:pt idx="0">
                  <c:v>2009</c:v>
                </c:pt>
                <c:pt idx="1">
                  <c:v>2010</c:v>
                </c:pt>
                <c:pt idx="2">
                  <c:v>2011</c:v>
                </c:pt>
                <c:pt idx="3">
                  <c:v>2012</c:v>
                </c:pt>
                <c:pt idx="4">
                  <c:v>2013</c:v>
                </c:pt>
                <c:pt idx="5">
                  <c:v>2014</c:v>
                </c:pt>
                <c:pt idx="6">
                  <c:v>2015</c:v>
                </c:pt>
              </c:numCache>
            </c:numRef>
          </c:cat>
          <c:val>
            <c:numRef>
              <c:f>Sheet1!$B$2:$B$8</c:f>
              <c:numCache>
                <c:formatCode>_-* #,##0_-;\-* #,##0_-;_-* "-"??_-;_-@_-</c:formatCode>
                <c:ptCount val="7"/>
                <c:pt idx="0">
                  <c:v>257398</c:v>
                </c:pt>
                <c:pt idx="1">
                  <c:v>292349</c:v>
                </c:pt>
                <c:pt idx="2">
                  <c:v>301103</c:v>
                </c:pt>
                <c:pt idx="3">
                  <c:v>290053</c:v>
                </c:pt>
                <c:pt idx="4">
                  <c:v>295449</c:v>
                </c:pt>
                <c:pt idx="5">
                  <c:v>300241</c:v>
                </c:pt>
                <c:pt idx="6">
                  <c:v>316839</c:v>
                </c:pt>
              </c:numCache>
            </c:numRef>
          </c:val>
          <c:smooth val="0"/>
        </c:ser>
        <c:dLbls>
          <c:showLegendKey val="0"/>
          <c:showVal val="0"/>
          <c:showCatName val="0"/>
          <c:showSerName val="0"/>
          <c:showPercent val="0"/>
          <c:showBubbleSize val="0"/>
        </c:dLbls>
        <c:marker val="1"/>
        <c:smooth val="0"/>
        <c:axId val="195321920"/>
        <c:axId val="195321136"/>
      </c:lineChart>
      <c:catAx>
        <c:axId val="195321920"/>
        <c:scaling>
          <c:orientation val="minMax"/>
        </c:scaling>
        <c:delete val="0"/>
        <c:axPos val="b"/>
        <c:numFmt formatCode="General" sourceLinked="1"/>
        <c:majorTickMark val="out"/>
        <c:minorTickMark val="none"/>
        <c:tickLblPos val="nextTo"/>
        <c:crossAx val="195321136"/>
        <c:crosses val="autoZero"/>
        <c:auto val="1"/>
        <c:lblAlgn val="ctr"/>
        <c:lblOffset val="100"/>
        <c:noMultiLvlLbl val="0"/>
      </c:catAx>
      <c:valAx>
        <c:axId val="195321136"/>
        <c:scaling>
          <c:orientation val="minMax"/>
          <c:min val="250000"/>
        </c:scaling>
        <c:delete val="0"/>
        <c:axPos val="l"/>
        <c:numFmt formatCode="_-* #,##0_-;\-* #,##0_-;_-* &quot;-&quot;??_-;_-@_-" sourceLinked="1"/>
        <c:majorTickMark val="out"/>
        <c:minorTickMark val="none"/>
        <c:tickLblPos val="nextTo"/>
        <c:crossAx val="19532192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Milton</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Sheet1!$B$2</c:f>
              <c:numCache>
                <c:formatCode>_-* #,##0_-;\-* #,##0_-;_-* "-"??_-;_-@_-</c:formatCode>
                <c:ptCount val="1"/>
                <c:pt idx="0">
                  <c:v>48</c:v>
                </c:pt>
              </c:numCache>
            </c:numRef>
          </c:val>
        </c:ser>
        <c:ser>
          <c:idx val="1"/>
          <c:order val="1"/>
          <c:tx>
            <c:strRef>
              <c:f>Sheet1!$C$1</c:f>
              <c:strCache>
                <c:ptCount val="1"/>
                <c:pt idx="0">
                  <c:v>Cambridge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Sheet1!$C$2</c:f>
              <c:numCache>
                <c:formatCode>_-* #,##0_-;\-* #,##0_-;_-* "-"??_-;_-@_-</c:formatCode>
                <c:ptCount val="1"/>
                <c:pt idx="0">
                  <c:v>19</c:v>
                </c:pt>
              </c:numCache>
            </c:numRef>
          </c:val>
        </c:ser>
        <c:ser>
          <c:idx val="2"/>
          <c:order val="2"/>
          <c:tx>
            <c:strRef>
              <c:f>Sheet1!$D$1</c:f>
              <c:strCache>
                <c:ptCount val="1"/>
                <c:pt idx="0">
                  <c:v>Arlington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Sheet1!$D$2</c:f>
              <c:numCache>
                <c:formatCode>_-* #,##0_-;\-* #,##0_-;_-* "-"??_-;_-@_-</c:formatCode>
                <c:ptCount val="1"/>
                <c:pt idx="0">
                  <c:v>15</c:v>
                </c:pt>
              </c:numCache>
            </c:numRef>
          </c:val>
        </c:ser>
        <c:ser>
          <c:idx val="3"/>
          <c:order val="3"/>
          <c:tx>
            <c:strRef>
              <c:f>Sheet1!$E$1</c:f>
              <c:strCache>
                <c:ptCount val="1"/>
                <c:pt idx="0">
                  <c:v>Somerville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Sheet1!$E$2</c:f>
              <c:numCache>
                <c:formatCode>_-* #,##0_-;\-* #,##0_-;_-* "-"??_-;_-@_-</c:formatCode>
                <c:ptCount val="1"/>
                <c:pt idx="0">
                  <c:v>15</c:v>
                </c:pt>
              </c:numCache>
            </c:numRef>
          </c:val>
        </c:ser>
        <c:ser>
          <c:idx val="4"/>
          <c:order val="4"/>
          <c:tx>
            <c:strRef>
              <c:f>Sheet1!$F$1</c:f>
              <c:strCache>
                <c:ptCount val="1"/>
                <c:pt idx="0">
                  <c:v>Hull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Sheet1!$F$2</c:f>
              <c:numCache>
                <c:formatCode>_-* #,##0_-;\-* #,##0_-;_-* "-"??_-;_-@_-</c:formatCode>
                <c:ptCount val="1"/>
                <c:pt idx="0">
                  <c:v>15</c:v>
                </c:pt>
              </c:numCache>
            </c:numRef>
          </c:val>
        </c:ser>
        <c:ser>
          <c:idx val="5"/>
          <c:order val="5"/>
          <c:tx>
            <c:strRef>
              <c:f>Sheet1!$G$1</c:f>
              <c:strCache>
                <c:ptCount val="1"/>
                <c:pt idx="0">
                  <c:v>East Boston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Sheet1!$G$2</c:f>
              <c:numCache>
                <c:formatCode>_-* #,##0_-;\-* #,##0_-;_-* "-"??_-;_-@_-</c:formatCode>
                <c:ptCount val="1"/>
                <c:pt idx="0">
                  <c:v>13</c:v>
                </c:pt>
              </c:numCache>
            </c:numRef>
          </c:val>
        </c:ser>
        <c:ser>
          <c:idx val="6"/>
          <c:order val="6"/>
          <c:tx>
            <c:strRef>
              <c:f>Sheet1!$H$1</c:f>
              <c:strCache>
                <c:ptCount val="1"/>
                <c:pt idx="0">
                  <c:v>Medford</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Sheet1!$H$2</c:f>
              <c:numCache>
                <c:formatCode>_-* #,##0_-;\-* #,##0_-;_-* "-"??_-;_-@_-</c:formatCode>
                <c:ptCount val="1"/>
                <c:pt idx="0">
                  <c:v>11</c:v>
                </c:pt>
              </c:numCache>
            </c:numRef>
          </c:val>
        </c:ser>
        <c:ser>
          <c:idx val="7"/>
          <c:order val="7"/>
          <c:tx>
            <c:strRef>
              <c:f>Sheet1!$I$1</c:f>
              <c:strCache>
                <c:ptCount val="1"/>
                <c:pt idx="0">
                  <c:v>Roslindale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Sheet1!$I$2</c:f>
              <c:numCache>
                <c:formatCode>_-* #,##0_-;\-* #,##0_-;_-* "-"??_-;_-@_-</c:formatCode>
                <c:ptCount val="1"/>
                <c:pt idx="0">
                  <c:v>10</c:v>
                </c:pt>
              </c:numCache>
            </c:numRef>
          </c:val>
        </c:ser>
        <c:ser>
          <c:idx val="8"/>
          <c:order val="8"/>
          <c:tx>
            <c:strRef>
              <c:f>Sheet1!$J$1</c:f>
              <c:strCache>
                <c:ptCount val="1"/>
                <c:pt idx="0">
                  <c:v>South Boston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Sheet1!$J$2</c:f>
              <c:numCache>
                <c:formatCode>_-* #,##0_-;\-* #,##0_-;_-* "-"??_-;_-@_-</c:formatCode>
                <c:ptCount val="1"/>
                <c:pt idx="0">
                  <c:v>8</c:v>
                </c:pt>
              </c:numCache>
            </c:numRef>
          </c:val>
        </c:ser>
        <c:ser>
          <c:idx val="9"/>
          <c:order val="9"/>
          <c:tx>
            <c:strRef>
              <c:f>Sheet1!$K$1</c:f>
              <c:strCache>
                <c:ptCount val="1"/>
                <c:pt idx="0">
                  <c:v>Belmont</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2016 to January 31, 2016 </c:v>
                </c:pt>
              </c:strCache>
            </c:strRef>
          </c:cat>
          <c:val>
            <c:numRef>
              <c:f>Sheet1!$K$2</c:f>
              <c:numCache>
                <c:formatCode>_-* #,##0_-;\-* #,##0_-;_-* "-"??_-;_-@_-</c:formatCode>
                <c:ptCount val="1"/>
                <c:pt idx="0">
                  <c:v>8</c:v>
                </c:pt>
              </c:numCache>
            </c:numRef>
          </c:val>
        </c:ser>
        <c:dLbls>
          <c:showLegendKey val="0"/>
          <c:showVal val="0"/>
          <c:showCatName val="0"/>
          <c:showSerName val="0"/>
          <c:showPercent val="0"/>
          <c:showBubbleSize val="0"/>
        </c:dLbls>
        <c:gapWidth val="150"/>
        <c:axId val="425689384"/>
        <c:axId val="425689776"/>
      </c:barChart>
      <c:catAx>
        <c:axId val="425689384"/>
        <c:scaling>
          <c:orientation val="minMax"/>
        </c:scaling>
        <c:delete val="1"/>
        <c:axPos val="b"/>
        <c:numFmt formatCode="General" sourceLinked="0"/>
        <c:majorTickMark val="out"/>
        <c:minorTickMark val="none"/>
        <c:tickLblPos val="nextTo"/>
        <c:crossAx val="425689776"/>
        <c:crosses val="autoZero"/>
        <c:auto val="1"/>
        <c:lblAlgn val="ctr"/>
        <c:lblOffset val="100"/>
        <c:noMultiLvlLbl val="0"/>
      </c:catAx>
      <c:valAx>
        <c:axId val="425689776"/>
        <c:scaling>
          <c:orientation val="minMax"/>
          <c:max val="50"/>
        </c:scaling>
        <c:delete val="0"/>
        <c:axPos val="l"/>
        <c:numFmt formatCode="_-* #,##0_-;\-* #,##0_-;_-* &quot;-&quot;??_-;_-@_-" sourceLinked="1"/>
        <c:majorTickMark val="out"/>
        <c:minorTickMark val="none"/>
        <c:tickLblPos val="nextTo"/>
        <c:crossAx val="425689384"/>
        <c:crosses val="autoZero"/>
        <c:crossBetween val="between"/>
      </c:valAx>
    </c:plotArea>
    <c:legend>
      <c:legendPos val="b"/>
      <c:layout/>
      <c:overlay val="0"/>
    </c:legend>
    <c:plotVisOnly val="1"/>
    <c:dispBlanksAs val="gap"/>
    <c:showDLblsOverMax val="0"/>
  </c:chart>
  <c:txPr>
    <a:bodyPr/>
    <a:lstStyle/>
    <a:p>
      <a:pPr>
        <a:defRPr sz="1200">
          <a:latin typeface="Arial"/>
          <a:cs typeface="Aria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lineChart>
        <c:grouping val="standard"/>
        <c:varyColors val="0"/>
        <c:ser>
          <c:idx val="0"/>
          <c:order val="0"/>
          <c:tx>
            <c:strRef>
              <c:f>Sheet1!$B$1</c:f>
              <c:strCache>
                <c:ptCount val="1"/>
                <c:pt idx="0">
                  <c:v>Milton</c:v>
                </c:pt>
              </c:strCache>
            </c:strRef>
          </c:tx>
          <c:spPr>
            <a:ln>
              <a:solidFill>
                <a:srgbClr val="FF0000"/>
              </a:solidFill>
            </a:ln>
          </c:spPr>
          <c:marker>
            <c:symbol val="none"/>
          </c:marker>
          <c:dLbls>
            <c:dLbl>
              <c:idx val="1"/>
              <c:layout>
                <c:manualLayout>
                  <c:x val="-2.4621212121212099E-2"/>
                  <c:y val="-5.8089781770370302E-2"/>
                </c:manualLayout>
              </c:layout>
              <c:showLegendKey val="0"/>
              <c:showVal val="1"/>
              <c:showCatName val="0"/>
              <c:showSerName val="0"/>
              <c:showPercent val="0"/>
              <c:showBubbleSize val="0"/>
              <c:extLst>
                <c:ext xmlns:c15="http://schemas.microsoft.com/office/drawing/2012/chart" uri="{CE6537A1-D6FC-4f65-9D91-7224C49458BB}"/>
              </c:extLst>
            </c:dLbl>
            <c:dLbl>
              <c:idx val="2"/>
              <c:layout>
                <c:manualLayout>
                  <c:x val="-4.1666666666666699E-2"/>
                  <c:y val="-6.6277506179812207E-2"/>
                </c:manualLayout>
              </c:layout>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600">
                    <a:latin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2012</c:v>
                </c:pt>
                <c:pt idx="1">
                  <c:v>2013</c:v>
                </c:pt>
                <c:pt idx="2">
                  <c:v>2014</c:v>
                </c:pt>
                <c:pt idx="3">
                  <c:v>2015</c:v>
                </c:pt>
              </c:numCache>
            </c:numRef>
          </c:cat>
          <c:val>
            <c:numRef>
              <c:f>Sheet1!$B$2:$B$5</c:f>
              <c:numCache>
                <c:formatCode>_-* #,##0_-;\-* #,##0_-;_-* "-"??_-;_-@_-</c:formatCode>
                <c:ptCount val="4"/>
                <c:pt idx="0">
                  <c:v>102</c:v>
                </c:pt>
                <c:pt idx="1">
                  <c:v>1925</c:v>
                </c:pt>
                <c:pt idx="2">
                  <c:v>2669</c:v>
                </c:pt>
                <c:pt idx="3">
                  <c:v>4991</c:v>
                </c:pt>
              </c:numCache>
            </c:numRef>
          </c:val>
          <c:smooth val="0"/>
        </c:ser>
        <c:ser>
          <c:idx val="1"/>
          <c:order val="1"/>
          <c:tx>
            <c:strRef>
              <c:f>Sheet1!$C$1</c:f>
              <c:strCache>
                <c:ptCount val="1"/>
                <c:pt idx="0">
                  <c:v>Total</c:v>
                </c:pt>
              </c:strCache>
            </c:strRef>
          </c:tx>
          <c:marker>
            <c:symbol val="none"/>
          </c:marker>
          <c:dLbls>
            <c:spPr>
              <a:noFill/>
              <a:ln>
                <a:noFill/>
              </a:ln>
              <a:effectLst/>
            </c:spPr>
            <c:txPr>
              <a:bodyPr/>
              <a:lstStyle/>
              <a:p>
                <a:pPr>
                  <a:defRPr sz="1600">
                    <a:latin typeface="Arial"/>
                    <a:cs typeface="Arial"/>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Sheet1!$A$2:$A$5</c:f>
              <c:numCache>
                <c:formatCode>General</c:formatCode>
                <c:ptCount val="4"/>
                <c:pt idx="0">
                  <c:v>2012</c:v>
                </c:pt>
                <c:pt idx="1">
                  <c:v>2013</c:v>
                </c:pt>
                <c:pt idx="2">
                  <c:v>2014</c:v>
                </c:pt>
                <c:pt idx="3">
                  <c:v>2015</c:v>
                </c:pt>
              </c:numCache>
            </c:numRef>
          </c:cat>
          <c:val>
            <c:numRef>
              <c:f>Sheet1!$C$2:$C$5</c:f>
              <c:numCache>
                <c:formatCode>_-* #,##0_-;\-* #,##0_-;_-* "-"??_-;_-@_-</c:formatCode>
                <c:ptCount val="4"/>
                <c:pt idx="0">
                  <c:v>2331</c:v>
                </c:pt>
                <c:pt idx="1">
                  <c:v>6811</c:v>
                </c:pt>
                <c:pt idx="2">
                  <c:v>12866</c:v>
                </c:pt>
                <c:pt idx="3">
                  <c:v>17685</c:v>
                </c:pt>
              </c:numCache>
            </c:numRef>
          </c:val>
          <c:smooth val="0"/>
        </c:ser>
        <c:dLbls>
          <c:showLegendKey val="0"/>
          <c:showVal val="0"/>
          <c:showCatName val="0"/>
          <c:showSerName val="0"/>
          <c:showPercent val="0"/>
          <c:showBubbleSize val="0"/>
        </c:dLbls>
        <c:smooth val="0"/>
        <c:axId val="192015144"/>
        <c:axId val="192015536"/>
      </c:lineChart>
      <c:catAx>
        <c:axId val="192015144"/>
        <c:scaling>
          <c:orientation val="minMax"/>
        </c:scaling>
        <c:delete val="0"/>
        <c:axPos val="b"/>
        <c:numFmt formatCode="General" sourceLinked="1"/>
        <c:majorTickMark val="out"/>
        <c:minorTickMark val="none"/>
        <c:tickLblPos val="nextTo"/>
        <c:txPr>
          <a:bodyPr/>
          <a:lstStyle/>
          <a:p>
            <a:pPr>
              <a:defRPr sz="1600">
                <a:latin typeface="Arial"/>
                <a:cs typeface="Arial"/>
              </a:defRPr>
            </a:pPr>
            <a:endParaRPr lang="en-US"/>
          </a:p>
        </c:txPr>
        <c:crossAx val="192015536"/>
        <c:crosses val="autoZero"/>
        <c:auto val="1"/>
        <c:lblAlgn val="ctr"/>
        <c:lblOffset val="100"/>
        <c:noMultiLvlLbl val="0"/>
      </c:catAx>
      <c:valAx>
        <c:axId val="192015536"/>
        <c:scaling>
          <c:orientation val="minMax"/>
        </c:scaling>
        <c:delete val="0"/>
        <c:axPos val="l"/>
        <c:numFmt formatCode="_-* #,##0_-;\-* #,##0_-;_-* &quot;-&quot;??_-;_-@_-" sourceLinked="1"/>
        <c:majorTickMark val="out"/>
        <c:minorTickMark val="none"/>
        <c:tickLblPos val="nextTo"/>
        <c:txPr>
          <a:bodyPr/>
          <a:lstStyle/>
          <a:p>
            <a:pPr>
              <a:defRPr sz="1600">
                <a:latin typeface="Arial"/>
                <a:cs typeface="Arial"/>
              </a:defRPr>
            </a:pPr>
            <a:endParaRPr lang="en-US"/>
          </a:p>
        </c:txPr>
        <c:crossAx val="192015144"/>
        <c:crosses val="autoZero"/>
        <c:crossBetween val="between"/>
      </c:valAx>
      <c:spPr>
        <a:noFill/>
        <a:ln w="25400">
          <a:noFill/>
        </a:ln>
      </c:spPr>
    </c:plotArea>
    <c:legend>
      <c:legendPos val="b"/>
      <c:overlay val="0"/>
      <c:txPr>
        <a:bodyPr/>
        <a:lstStyle/>
        <a:p>
          <a:pPr>
            <a:defRPr sz="1600">
              <a:latin typeface="Arial"/>
              <a:cs typeface="Arial"/>
            </a:defRPr>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1"/>
    <c:plotArea>
      <c:layout/>
      <c:pieChart>
        <c:varyColors val="1"/>
        <c:ser>
          <c:idx val="0"/>
          <c:order val="0"/>
          <c:dPt>
            <c:idx val="0"/>
            <c:bubble3D val="0"/>
            <c:spPr>
              <a:solidFill>
                <a:srgbClr val="FF0000"/>
              </a:solidFill>
            </c:spPr>
          </c:dPt>
          <c:dLbls>
            <c:dLbl>
              <c:idx val="0"/>
              <c:tx>
                <c:rich>
                  <a:bodyPr/>
                  <a:lstStyle/>
                  <a:p>
                    <a:r>
                      <a:rPr lang="en-US" smtClean="0"/>
                      <a:t>231</a:t>
                    </a:r>
                    <a:endParaRPr lang="en-US" dirty="0"/>
                  </a:p>
                </c:rich>
              </c:tx>
              <c:showLegendKey val="0"/>
              <c:showVal val="1"/>
              <c:showCatName val="0"/>
              <c:showSerName val="0"/>
              <c:showPercent val="0"/>
              <c:showBubbleSize val="0"/>
              <c:extLst>
                <c:ext xmlns:c15="http://schemas.microsoft.com/office/drawing/2012/chart" uri="{CE6537A1-D6FC-4f65-9D91-7224C49458BB}"/>
              </c:extLst>
            </c:dLbl>
            <c:dLbl>
              <c:idx val="1"/>
              <c:tx>
                <c:rich>
                  <a:bodyPr/>
                  <a:lstStyle/>
                  <a:p>
                    <a:r>
                      <a:rPr lang="en-US" smtClean="0"/>
                      <a:t>788</a:t>
                    </a:r>
                    <a:endParaRPr lang="en-US" dirty="0"/>
                  </a:p>
                </c:rich>
              </c:tx>
              <c:showLegendKey val="0"/>
              <c:showVal val="1"/>
              <c:showCatName val="0"/>
              <c:showSerName val="0"/>
              <c:showPercent val="0"/>
              <c:showBubbleSize val="0"/>
              <c:extLst>
                <c:ext xmlns:c15="http://schemas.microsoft.com/office/drawing/2012/chart" uri="{CE6537A1-D6FC-4f65-9D91-7224C49458BB}"/>
              </c:extLst>
            </c:dLbl>
            <c:spPr>
              <a:noFill/>
              <a:ln>
                <a:noFill/>
              </a:ln>
              <a:effectLst/>
            </c:spPr>
            <c:txPr>
              <a:bodyPr/>
              <a:lstStyle/>
              <a:p>
                <a:pPr>
                  <a:defRPr sz="1400">
                    <a:latin typeface="Arial"/>
                    <a:cs typeface="Aria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Milton</c:v>
                </c:pt>
                <c:pt idx="1">
                  <c:v>Other Cities and Towns</c:v>
                </c:pt>
              </c:strCache>
            </c:strRef>
          </c:cat>
          <c:val>
            <c:numRef>
              <c:f>Sheet1!$B$2:$B$3</c:f>
              <c:numCache>
                <c:formatCode>#,##0</c:formatCode>
                <c:ptCount val="2"/>
                <c:pt idx="0">
                  <c:v>4991</c:v>
                </c:pt>
                <c:pt idx="1">
                  <c:v>12694</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cat>
            <c:strRef>
              <c:f>Sheet1!$A$2:$A$3</c:f>
              <c:strCache>
                <c:ptCount val="2"/>
                <c:pt idx="0">
                  <c:v>Milton</c:v>
                </c:pt>
                <c:pt idx="1">
                  <c:v>All Other Cities and Towns (Combined)</c:v>
                </c:pt>
              </c:strCache>
            </c:strRef>
          </c:cat>
          <c:val>
            <c:numRef>
              <c:f>Sheet1!$B$2:$B$3</c:f>
              <c:numCache>
                <c:formatCode>#,##0</c:formatCode>
                <c:ptCount val="2"/>
                <c:pt idx="0">
                  <c:v>1398</c:v>
                </c:pt>
                <c:pt idx="1">
                  <c:v>7057</c:v>
                </c:pt>
              </c:numCache>
            </c:numRef>
          </c:val>
        </c:ser>
        <c:dLbls>
          <c:showLegendKey val="0"/>
          <c:showVal val="0"/>
          <c:showCatName val="0"/>
          <c:showSerName val="0"/>
          <c:showPercent val="0"/>
          <c:showBubbleSize val="0"/>
          <c:showLeaderLines val="1"/>
        </c:dLbls>
        <c:firstSliceAng val="0"/>
      </c:pieChart>
    </c:plotArea>
    <c:legend>
      <c:legendPos val="b"/>
      <c:overlay val="0"/>
    </c:legend>
    <c:plotVisOnly val="1"/>
    <c:dispBlanksAs val="gap"/>
    <c:showDLblsOverMax val="0"/>
  </c:chart>
  <c:txPr>
    <a:bodyPr/>
    <a:lstStyle/>
    <a:p>
      <a:pPr>
        <a:defRPr sz="1400">
          <a:latin typeface="Arial"/>
          <a:cs typeface="Arial"/>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dPt>
            <c:idx val="0"/>
            <c:bubble3D val="0"/>
            <c:spPr>
              <a:solidFill>
                <a:srgbClr val="FF0000"/>
              </a:solidFill>
            </c:spPr>
          </c:dPt>
          <c:dLbls>
            <c:spPr>
              <a:noFill/>
              <a:ln>
                <a:noFill/>
              </a:ln>
              <a:effectLst/>
            </c:spPr>
            <c:txPr>
              <a:bodyPr/>
              <a:lstStyle/>
              <a:p>
                <a:pPr>
                  <a:defRPr sz="1400">
                    <a:latin typeface="Arial"/>
                    <a:cs typeface="Aria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Milton</c:v>
                </c:pt>
                <c:pt idx="1">
                  <c:v>Other Cities and Towns</c:v>
                </c:pt>
              </c:strCache>
            </c:strRef>
          </c:cat>
          <c:val>
            <c:numRef>
              <c:f>Sheet1!$B$2:$B$3</c:f>
              <c:numCache>
                <c:formatCode>#,##0</c:formatCode>
                <c:ptCount val="2"/>
                <c:pt idx="0">
                  <c:v>4991</c:v>
                </c:pt>
                <c:pt idx="1">
                  <c:v>12694</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dPt>
            <c:idx val="0"/>
            <c:bubble3D val="0"/>
            <c:spPr>
              <a:solidFill>
                <a:srgbClr val="FF0000"/>
              </a:solidFill>
            </c:spPr>
          </c:dPt>
          <c:dLbls>
            <c:spPr>
              <a:noFill/>
              <a:ln>
                <a:noFill/>
              </a:ln>
              <a:effectLst/>
            </c:spPr>
            <c:txPr>
              <a:bodyPr/>
              <a:lstStyle/>
              <a:p>
                <a:pPr>
                  <a:defRPr sz="1400">
                    <a:latin typeface="Arial"/>
                    <a:cs typeface="Arial"/>
                  </a:defRPr>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Milton</c:v>
                </c:pt>
                <c:pt idx="1">
                  <c:v>Other Cities and Towns</c:v>
                </c:pt>
              </c:strCache>
            </c:strRef>
          </c:cat>
          <c:val>
            <c:numRef>
              <c:f>Sheet1!$B$2:$B$3</c:f>
              <c:numCache>
                <c:formatCode>#,##0</c:formatCode>
                <c:ptCount val="2"/>
                <c:pt idx="0">
                  <c:v>2669</c:v>
                </c:pt>
                <c:pt idx="1">
                  <c:v>10197</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pPr>
      <a:endParaRPr lang="en-US"/>
    </a:p>
  </c:txPr>
  <c:externalData r:id="rId2">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Sales</c:v>
                </c:pt>
              </c:strCache>
            </c:strRef>
          </c:tx>
          <c:dPt>
            <c:idx val="0"/>
            <c:bubble3D val="0"/>
            <c:spPr>
              <a:solidFill>
                <a:srgbClr val="FF0000"/>
              </a:solidFill>
            </c:spPr>
          </c:dPt>
          <c:dLbls>
            <c:spPr>
              <a:noFill/>
              <a:ln>
                <a:noFill/>
              </a:ln>
              <a:effectLst/>
            </c:spPr>
            <c:txPr>
              <a:bodyPr/>
              <a:lstStyle/>
              <a:p>
                <a:pPr>
                  <a:defRPr sz="1400"/>
                </a:pPr>
                <a:endParaRPr lang="en-US"/>
              </a:p>
            </c:txPr>
            <c:showLegendKey val="0"/>
            <c:showVal val="1"/>
            <c:showCatName val="0"/>
            <c:showSerName val="0"/>
            <c:showPercent val="0"/>
            <c:showBubbleSize val="0"/>
            <c:showLeaderLines val="1"/>
            <c:extLst>
              <c:ext xmlns:c15="http://schemas.microsoft.com/office/drawing/2012/chart" uri="{CE6537A1-D6FC-4f65-9D91-7224C49458BB}"/>
            </c:extLst>
          </c:dLbls>
          <c:cat>
            <c:strRef>
              <c:f>Sheet1!$A$2:$A$3</c:f>
              <c:strCache>
                <c:ptCount val="2"/>
                <c:pt idx="0">
                  <c:v>Milton</c:v>
                </c:pt>
                <c:pt idx="1">
                  <c:v>Other Cities and Towns</c:v>
                </c:pt>
              </c:strCache>
            </c:strRef>
          </c:cat>
          <c:val>
            <c:numRef>
              <c:f>Sheet1!$B$2:$B$3</c:f>
              <c:numCache>
                <c:formatCode>#,##0</c:formatCode>
                <c:ptCount val="2"/>
                <c:pt idx="0">
                  <c:v>1925</c:v>
                </c:pt>
                <c:pt idx="1">
                  <c:v>4886</c:v>
                </c:pt>
              </c:numCache>
            </c:numRef>
          </c:val>
        </c:ser>
        <c:dLbls>
          <c:showLegendKey val="0"/>
          <c:showVal val="0"/>
          <c:showCatName val="0"/>
          <c:showSerName val="0"/>
          <c:showPercent val="0"/>
          <c:showBubbleSize val="0"/>
          <c:showLeaderLines val="1"/>
        </c:dLbls>
        <c:firstSliceAng val="0"/>
      </c:pieChart>
    </c:plotArea>
    <c:plotVisOnly val="1"/>
    <c:dispBlanksAs val="gap"/>
    <c:showDLblsOverMax val="0"/>
  </c:chart>
  <c:txPr>
    <a:bodyPr/>
    <a:lstStyle/>
    <a:p>
      <a:pPr>
        <a:defRPr sz="1800">
          <a:latin typeface="Arial"/>
          <a:cs typeface="Arial"/>
        </a:defRPr>
      </a:pPr>
      <a:endParaRPr lang="en-US"/>
    </a:p>
  </c:txPr>
  <c:externalData r:id="rId2">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autoTitleDeleted val="0"/>
    <c:plotArea>
      <c:layout/>
      <c:barChart>
        <c:barDir val="col"/>
        <c:grouping val="clustered"/>
        <c:varyColors val="0"/>
        <c:ser>
          <c:idx val="0"/>
          <c:order val="0"/>
          <c:tx>
            <c:strRef>
              <c:f>Sheet1!$B$1</c:f>
              <c:strCache>
                <c:ptCount val="1"/>
                <c:pt idx="0">
                  <c:v>Milton</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Sheet1!$B$2</c:f>
              <c:numCache>
                <c:formatCode>_-* #,##0_-;\-* #,##0_-;_-* "-"??_-;_-@_-</c:formatCode>
                <c:ptCount val="1"/>
                <c:pt idx="0">
                  <c:v>9918</c:v>
                </c:pt>
              </c:numCache>
            </c:numRef>
          </c:val>
        </c:ser>
        <c:ser>
          <c:idx val="1"/>
          <c:order val="1"/>
          <c:tx>
            <c:strRef>
              <c:f>Sheet1!$C$1</c:f>
              <c:strCache>
                <c:ptCount val="1"/>
                <c:pt idx="0">
                  <c:v>Hull</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Sheet1!$C$2</c:f>
              <c:numCache>
                <c:formatCode>_-* #,##0_-;\-* #,##0_-;_-* "-"??_-;_-@_-</c:formatCode>
                <c:ptCount val="1"/>
                <c:pt idx="0">
                  <c:v>3981</c:v>
                </c:pt>
              </c:numCache>
            </c:numRef>
          </c:val>
        </c:ser>
        <c:ser>
          <c:idx val="2"/>
          <c:order val="2"/>
          <c:tx>
            <c:strRef>
              <c:f>Sheet1!$D$1</c:f>
              <c:strCache>
                <c:ptCount val="1"/>
                <c:pt idx="0">
                  <c:v>Somerville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Sheet1!$D$2</c:f>
              <c:numCache>
                <c:formatCode>_-* #,##0_-;\-* #,##0_-;_-* "-"??_-;_-@_-</c:formatCode>
                <c:ptCount val="1"/>
                <c:pt idx="0">
                  <c:v>3179</c:v>
                </c:pt>
              </c:numCache>
            </c:numRef>
          </c:val>
        </c:ser>
        <c:ser>
          <c:idx val="3"/>
          <c:order val="3"/>
          <c:tx>
            <c:strRef>
              <c:f>Sheet1!$E$1</c:f>
              <c:strCache>
                <c:ptCount val="1"/>
                <c:pt idx="0">
                  <c:v>Belmont</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Sheet1!$E$2</c:f>
              <c:numCache>
                <c:formatCode>_-* #,##0_-;\-* #,##0_-;_-* "-"??_-;_-@_-</c:formatCode>
                <c:ptCount val="1"/>
                <c:pt idx="0">
                  <c:v>3015</c:v>
                </c:pt>
              </c:numCache>
            </c:numRef>
          </c:val>
        </c:ser>
        <c:ser>
          <c:idx val="4"/>
          <c:order val="4"/>
          <c:tx>
            <c:strRef>
              <c:f>Sheet1!$F$1</c:f>
              <c:strCache>
                <c:ptCount val="1"/>
                <c:pt idx="0">
                  <c:v>Cambridge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Sheet1!$F$2</c:f>
              <c:numCache>
                <c:formatCode>_-* #,##0_-;\-* #,##0_-;_-* "-"??_-;_-@_-</c:formatCode>
                <c:ptCount val="1"/>
                <c:pt idx="0">
                  <c:v>2826</c:v>
                </c:pt>
              </c:numCache>
            </c:numRef>
          </c:val>
        </c:ser>
        <c:ser>
          <c:idx val="5"/>
          <c:order val="5"/>
          <c:tx>
            <c:strRef>
              <c:f>Sheet1!$G$1</c:f>
              <c:strCache>
                <c:ptCount val="1"/>
                <c:pt idx="0">
                  <c:v>Arlington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Sheet1!$G$2</c:f>
              <c:numCache>
                <c:formatCode>_-* #,##0_-;\-* #,##0_-;_-* "-"??_-;_-@_-</c:formatCode>
                <c:ptCount val="1"/>
                <c:pt idx="0">
                  <c:v>2316</c:v>
                </c:pt>
              </c:numCache>
            </c:numRef>
          </c:val>
        </c:ser>
        <c:ser>
          <c:idx val="6"/>
          <c:order val="6"/>
          <c:tx>
            <c:strRef>
              <c:f>Sheet1!$H$1</c:f>
              <c:strCache>
                <c:ptCount val="1"/>
                <c:pt idx="0">
                  <c:v>Lynn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Sheet1!$H$2</c:f>
              <c:numCache>
                <c:formatCode>_-* #,##0_-;\-* #,##0_-;_-* "-"??_-;_-@_-</c:formatCode>
                <c:ptCount val="1"/>
                <c:pt idx="0">
                  <c:v>1782</c:v>
                </c:pt>
              </c:numCache>
            </c:numRef>
          </c:val>
        </c:ser>
        <c:ser>
          <c:idx val="7"/>
          <c:order val="7"/>
          <c:tx>
            <c:strRef>
              <c:f>Sheet1!$I$1</c:f>
              <c:strCache>
                <c:ptCount val="1"/>
                <c:pt idx="0">
                  <c:v>Winthrop</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Sheet1!$I$2</c:f>
              <c:numCache>
                <c:formatCode>_-* #,##0_-;\-* #,##0_-;_-* "-"??_-;_-@_-</c:formatCode>
                <c:ptCount val="1"/>
                <c:pt idx="0">
                  <c:v>1049</c:v>
                </c:pt>
              </c:numCache>
            </c:numRef>
          </c:val>
        </c:ser>
        <c:ser>
          <c:idx val="8"/>
          <c:order val="8"/>
          <c:tx>
            <c:strRef>
              <c:f>Sheet1!$J$1</c:f>
              <c:strCache>
                <c:ptCount val="1"/>
                <c:pt idx="0">
                  <c:v>South Boston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Sheet1!$J$2</c:f>
              <c:numCache>
                <c:formatCode>_-* #,##0_-;\-* #,##0_-;_-* "-"??_-;_-@_-</c:formatCode>
                <c:ptCount val="1"/>
                <c:pt idx="0">
                  <c:v>1006</c:v>
                </c:pt>
              </c:numCache>
            </c:numRef>
          </c:val>
        </c:ser>
        <c:ser>
          <c:idx val="9"/>
          <c:order val="9"/>
          <c:tx>
            <c:strRef>
              <c:f>Sheet1!$K$1</c:f>
              <c:strCache>
                <c:ptCount val="1"/>
                <c:pt idx="0">
                  <c:v>Weymouth</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numRef>
              <c:f>Sheet1!$A$2</c:f>
              <c:numCache>
                <c:formatCode>General</c:formatCode>
                <c:ptCount val="1"/>
              </c:numCache>
            </c:numRef>
          </c:cat>
          <c:val>
            <c:numRef>
              <c:f>Sheet1!$K$2</c:f>
              <c:numCache>
                <c:formatCode>_-* #,##0_-;\-* #,##0_-;_-* "-"??_-;_-@_-</c:formatCode>
                <c:ptCount val="1"/>
                <c:pt idx="0">
                  <c:v>688</c:v>
                </c:pt>
              </c:numCache>
            </c:numRef>
          </c:val>
        </c:ser>
        <c:dLbls>
          <c:showLegendKey val="0"/>
          <c:showVal val="0"/>
          <c:showCatName val="0"/>
          <c:showSerName val="0"/>
          <c:showPercent val="0"/>
          <c:showBubbleSize val="0"/>
        </c:dLbls>
        <c:gapWidth val="150"/>
        <c:axId val="425687032"/>
        <c:axId val="425687424"/>
      </c:barChart>
      <c:catAx>
        <c:axId val="425687032"/>
        <c:scaling>
          <c:orientation val="minMax"/>
        </c:scaling>
        <c:delete val="1"/>
        <c:axPos val="b"/>
        <c:numFmt formatCode="General" sourceLinked="1"/>
        <c:majorTickMark val="out"/>
        <c:minorTickMark val="none"/>
        <c:tickLblPos val="nextTo"/>
        <c:crossAx val="425687424"/>
        <c:crosses val="autoZero"/>
        <c:auto val="1"/>
        <c:lblAlgn val="ctr"/>
        <c:lblOffset val="100"/>
        <c:noMultiLvlLbl val="0"/>
      </c:catAx>
      <c:valAx>
        <c:axId val="425687424"/>
        <c:scaling>
          <c:orientation val="minMax"/>
          <c:max val="10000"/>
        </c:scaling>
        <c:delete val="0"/>
        <c:axPos val="l"/>
        <c:numFmt formatCode="_-* #,##0_-;\-* #,##0_-;_-* &quot;-&quot;??_-;_-@_-" sourceLinked="1"/>
        <c:majorTickMark val="out"/>
        <c:minorTickMark val="none"/>
        <c:tickLblPos val="nextTo"/>
        <c:crossAx val="425687032"/>
        <c:crosses val="autoZero"/>
        <c:crossBetween val="between"/>
      </c:valAx>
    </c:plotArea>
    <c:legend>
      <c:legendPos val="b"/>
      <c:overlay val="0"/>
    </c:legend>
    <c:plotVisOnly val="1"/>
    <c:dispBlanksAs val="gap"/>
    <c:showDLblsOverMax val="0"/>
  </c:chart>
  <c:txPr>
    <a:bodyPr/>
    <a:lstStyle/>
    <a:p>
      <a:pPr>
        <a:defRPr sz="1200">
          <a:latin typeface="Arial"/>
          <a:cs typeface="Arial"/>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barChart>
        <c:barDir val="col"/>
        <c:grouping val="clustered"/>
        <c:varyColors val="0"/>
        <c:ser>
          <c:idx val="0"/>
          <c:order val="0"/>
          <c:tx>
            <c:strRef>
              <c:f>Sheet1!$B$1</c:f>
              <c:strCache>
                <c:ptCount val="1"/>
                <c:pt idx="0">
                  <c:v>Milton</c:v>
                </c:pt>
              </c:strCache>
            </c:strRef>
          </c:tx>
          <c:spPr>
            <a:solidFill>
              <a:srgbClr val="FF0000"/>
            </a:solidFill>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Sheet1!$B$2</c:f>
              <c:numCache>
                <c:formatCode>_-* #,##0_-;\-* #,##0_-;_-* "-"??_-;_-@_-</c:formatCode>
                <c:ptCount val="1"/>
                <c:pt idx="0">
                  <c:v>9918</c:v>
                </c:pt>
              </c:numCache>
            </c:numRef>
          </c:val>
        </c:ser>
        <c:ser>
          <c:idx val="1"/>
          <c:order val="1"/>
          <c:tx>
            <c:strRef>
              <c:f>Sheet1!$C$1</c:f>
              <c:strCache>
                <c:ptCount val="1"/>
                <c:pt idx="0">
                  <c:v>Weymouth</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Sheet1!$C$2</c:f>
              <c:numCache>
                <c:formatCode>_-* #,##0_-;\-* #,##0_-;_-* "-"??_-;_-@_-</c:formatCode>
                <c:ptCount val="1"/>
                <c:pt idx="0">
                  <c:v>688</c:v>
                </c:pt>
              </c:numCache>
            </c:numRef>
          </c:val>
        </c:ser>
        <c:ser>
          <c:idx val="2"/>
          <c:order val="2"/>
          <c:tx>
            <c:strRef>
              <c:f>Sheet1!$D$1</c:f>
              <c:strCache>
                <c:ptCount val="1"/>
                <c:pt idx="0">
                  <c:v>Hyde Park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Sheet1!$D$2</c:f>
              <c:numCache>
                <c:formatCode>_-* #,##0_-;\-* #,##0_-;_-* "-"??_-;_-@_-</c:formatCode>
                <c:ptCount val="1"/>
                <c:pt idx="0">
                  <c:v>287</c:v>
                </c:pt>
              </c:numCache>
            </c:numRef>
          </c:val>
        </c:ser>
        <c:ser>
          <c:idx val="3"/>
          <c:order val="3"/>
          <c:tx>
            <c:strRef>
              <c:f>Sheet1!$E$1</c:f>
              <c:strCache>
                <c:ptCount val="1"/>
                <c:pt idx="0">
                  <c:v>Dorchester</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Sheet1!$E$2</c:f>
              <c:numCache>
                <c:formatCode>_-* #,##0_-;\-* #,##0_-;_-* "-"??_-;_-@_-</c:formatCode>
                <c:ptCount val="1"/>
                <c:pt idx="0">
                  <c:v>179</c:v>
                </c:pt>
              </c:numCache>
            </c:numRef>
          </c:val>
        </c:ser>
        <c:ser>
          <c:idx val="4"/>
          <c:order val="4"/>
          <c:tx>
            <c:strRef>
              <c:f>Sheet1!$F$1</c:f>
              <c:strCache>
                <c:ptCount val="1"/>
                <c:pt idx="0">
                  <c:v>Quincy</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Sheet1!$F$2</c:f>
              <c:numCache>
                <c:formatCode>_-* #,##0_-;\-* #,##0_-;_-* "-"??_-;_-@_-</c:formatCode>
                <c:ptCount val="1"/>
                <c:pt idx="0">
                  <c:v>155</c:v>
                </c:pt>
              </c:numCache>
            </c:numRef>
          </c:val>
        </c:ser>
        <c:ser>
          <c:idx val="5"/>
          <c:order val="5"/>
          <c:tx>
            <c:strRef>
              <c:f>Sheet1!$G$1</c:f>
              <c:strCache>
                <c:ptCount val="1"/>
                <c:pt idx="0">
                  <c:v>Canton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Sheet1!$G$2</c:f>
              <c:numCache>
                <c:formatCode>_-* #,##0_-;\-* #,##0_-;_-* "-"??_-;_-@_-</c:formatCode>
                <c:ptCount val="1"/>
                <c:pt idx="0">
                  <c:v>74</c:v>
                </c:pt>
              </c:numCache>
            </c:numRef>
          </c:val>
        </c:ser>
        <c:ser>
          <c:idx val="6"/>
          <c:order val="6"/>
          <c:tx>
            <c:strRef>
              <c:f>Sheet1!$H$1</c:f>
              <c:strCache>
                <c:ptCount val="1"/>
                <c:pt idx="0">
                  <c:v>Dedham</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Sheet1!$H$2</c:f>
              <c:numCache>
                <c:formatCode>_-* #,##0_-;\-* #,##0_-;_-* "-"??_-;_-@_-</c:formatCode>
                <c:ptCount val="1"/>
                <c:pt idx="0">
                  <c:v>54</c:v>
                </c:pt>
              </c:numCache>
            </c:numRef>
          </c:val>
        </c:ser>
        <c:ser>
          <c:idx val="7"/>
          <c:order val="7"/>
          <c:tx>
            <c:strRef>
              <c:f>Sheet1!$I$1</c:f>
              <c:strCache>
                <c:ptCount val="1"/>
                <c:pt idx="0">
                  <c:v>Randolph</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Sheet1!$I$2</c:f>
              <c:numCache>
                <c:formatCode>_-* #,##0_-;\-* #,##0_-;_-* "-"??_-;_-@_-</c:formatCode>
                <c:ptCount val="1"/>
                <c:pt idx="0">
                  <c:v>29</c:v>
                </c:pt>
              </c:numCache>
            </c:numRef>
          </c:val>
        </c:ser>
        <c:ser>
          <c:idx val="8"/>
          <c:order val="8"/>
          <c:tx>
            <c:strRef>
              <c:f>Sheet1!$J$1</c:f>
              <c:strCache>
                <c:ptCount val="1"/>
                <c:pt idx="0">
                  <c:v>Braintree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Sheet1!$J$2</c:f>
              <c:numCache>
                <c:formatCode>_-* #,##0_-;\-* #,##0_-;_-* "-"??_-;_-@_-</c:formatCode>
                <c:ptCount val="1"/>
                <c:pt idx="0">
                  <c:v>11</c:v>
                </c:pt>
              </c:numCache>
            </c:numRef>
          </c:val>
        </c:ser>
        <c:ser>
          <c:idx val="9"/>
          <c:order val="9"/>
          <c:tx>
            <c:strRef>
              <c:f>Sheet1!$K$1</c:f>
              <c:strCache>
                <c:ptCount val="1"/>
                <c:pt idx="0">
                  <c:v>Mattapan</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layout/>
                <c15:showLeaderLines val="0"/>
              </c:ext>
            </c:extLst>
          </c:dLbls>
          <c:cat>
            <c:strRef>
              <c:f>Sheet1!$A$2</c:f>
              <c:strCache>
                <c:ptCount val="1"/>
                <c:pt idx="0">
                  <c:v>January 1, 2012 to January 31, 2016</c:v>
                </c:pt>
              </c:strCache>
            </c:strRef>
          </c:cat>
          <c:val>
            <c:numRef>
              <c:f>Sheet1!$K$2</c:f>
              <c:numCache>
                <c:formatCode>_-* #,##0_-;\-* #,##0_-;_-* "-"??_-;_-@_-</c:formatCode>
                <c:ptCount val="1"/>
                <c:pt idx="0">
                  <c:v>7</c:v>
                </c:pt>
              </c:numCache>
            </c:numRef>
          </c:val>
        </c:ser>
        <c:dLbls>
          <c:showLegendKey val="0"/>
          <c:showVal val="0"/>
          <c:showCatName val="0"/>
          <c:showSerName val="0"/>
          <c:showPercent val="0"/>
          <c:showBubbleSize val="0"/>
        </c:dLbls>
        <c:gapWidth val="150"/>
        <c:axId val="425688208"/>
        <c:axId val="425688600"/>
      </c:barChart>
      <c:catAx>
        <c:axId val="425688208"/>
        <c:scaling>
          <c:orientation val="minMax"/>
        </c:scaling>
        <c:delete val="1"/>
        <c:axPos val="b"/>
        <c:numFmt formatCode="General" sourceLinked="0"/>
        <c:majorTickMark val="out"/>
        <c:minorTickMark val="none"/>
        <c:tickLblPos val="nextTo"/>
        <c:crossAx val="425688600"/>
        <c:crosses val="autoZero"/>
        <c:auto val="1"/>
        <c:lblAlgn val="ctr"/>
        <c:lblOffset val="100"/>
        <c:noMultiLvlLbl val="0"/>
      </c:catAx>
      <c:valAx>
        <c:axId val="425688600"/>
        <c:scaling>
          <c:orientation val="minMax"/>
          <c:max val="10000"/>
        </c:scaling>
        <c:delete val="0"/>
        <c:axPos val="l"/>
        <c:numFmt formatCode="_-* #,##0_-;\-* #,##0_-;_-* &quot;-&quot;??_-;_-@_-" sourceLinked="1"/>
        <c:majorTickMark val="out"/>
        <c:minorTickMark val="none"/>
        <c:tickLblPos val="nextTo"/>
        <c:crossAx val="425688208"/>
        <c:crosses val="autoZero"/>
        <c:crossBetween val="between"/>
      </c:valAx>
    </c:plotArea>
    <c:legend>
      <c:legendPos val="b"/>
      <c:layout/>
      <c:overlay val="0"/>
    </c:legend>
    <c:plotVisOnly val="1"/>
    <c:dispBlanksAs val="gap"/>
    <c:showDLblsOverMax val="0"/>
  </c:chart>
  <c:txPr>
    <a:bodyPr/>
    <a:lstStyle/>
    <a:p>
      <a:pPr>
        <a:defRPr sz="1400">
          <a:latin typeface="Arial"/>
          <a:cs typeface="Arial"/>
        </a:defRPr>
      </a:pPr>
      <a:endParaRPr lang="en-US"/>
    </a:p>
  </c:txPr>
  <c:externalData r:id="rId2">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3" y="1"/>
            <a:ext cx="3037512" cy="464224"/>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algn="l">
              <a:defRPr sz="1200"/>
            </a:lvl1pPr>
          </a:lstStyle>
          <a:p>
            <a:endParaRPr lang="en-GB" dirty="0"/>
          </a:p>
        </p:txBody>
      </p:sp>
      <p:sp>
        <p:nvSpPr>
          <p:cNvPr id="26627" name="Rectangle 3"/>
          <p:cNvSpPr>
            <a:spLocks noGrp="1" noChangeArrowheads="1"/>
          </p:cNvSpPr>
          <p:nvPr>
            <p:ph type="dt" sz="quarter" idx="1"/>
          </p:nvPr>
        </p:nvSpPr>
        <p:spPr bwMode="auto">
          <a:xfrm>
            <a:off x="3971250" y="1"/>
            <a:ext cx="3037512" cy="464224"/>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algn="r">
              <a:defRPr sz="1200"/>
            </a:lvl1pPr>
          </a:lstStyle>
          <a:p>
            <a:endParaRPr lang="en-GB" dirty="0"/>
          </a:p>
        </p:txBody>
      </p:sp>
      <p:sp>
        <p:nvSpPr>
          <p:cNvPr id="26628" name="Rectangle 4"/>
          <p:cNvSpPr>
            <a:spLocks noGrp="1" noChangeArrowheads="1"/>
          </p:cNvSpPr>
          <p:nvPr>
            <p:ph type="ftr" sz="quarter" idx="2"/>
          </p:nvPr>
        </p:nvSpPr>
        <p:spPr bwMode="auto">
          <a:xfrm>
            <a:off x="3" y="8830688"/>
            <a:ext cx="3037512" cy="464224"/>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algn="l">
              <a:defRPr sz="1200"/>
            </a:lvl1pPr>
          </a:lstStyle>
          <a:p>
            <a:endParaRPr lang="en-GB"/>
          </a:p>
        </p:txBody>
      </p:sp>
      <p:sp>
        <p:nvSpPr>
          <p:cNvPr id="26629" name="Rectangle 5"/>
          <p:cNvSpPr>
            <a:spLocks noGrp="1" noChangeArrowheads="1"/>
          </p:cNvSpPr>
          <p:nvPr>
            <p:ph type="sldNum" sz="quarter" idx="3"/>
          </p:nvPr>
        </p:nvSpPr>
        <p:spPr bwMode="auto">
          <a:xfrm>
            <a:off x="3971250" y="8830688"/>
            <a:ext cx="3037512" cy="464224"/>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algn="r">
              <a:defRPr sz="1200"/>
            </a:lvl1pPr>
          </a:lstStyle>
          <a:p>
            <a:fld id="{E86FF4B7-4D14-47E3-B222-F63C8A123212}" type="slidenum">
              <a:rPr lang="en-GB"/>
              <a:pPr/>
              <a:t>‹#›</a:t>
            </a:fld>
            <a:endParaRPr lang="en-GB"/>
          </a:p>
        </p:txBody>
      </p:sp>
    </p:spTree>
    <p:extLst>
      <p:ext uri="{BB962C8B-B14F-4D97-AF65-F5344CB8AC3E}">
        <p14:creationId xmlns:p14="http://schemas.microsoft.com/office/powerpoint/2010/main" val="346222167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3" y="1"/>
            <a:ext cx="3037512" cy="464224"/>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algn="l">
              <a:defRPr sz="1200"/>
            </a:lvl1pPr>
          </a:lstStyle>
          <a:p>
            <a:endParaRPr lang="en-GB"/>
          </a:p>
        </p:txBody>
      </p:sp>
      <p:sp>
        <p:nvSpPr>
          <p:cNvPr id="5123" name="Rectangle 3"/>
          <p:cNvSpPr>
            <a:spLocks noGrp="1" noChangeArrowheads="1"/>
          </p:cNvSpPr>
          <p:nvPr>
            <p:ph type="dt" idx="1"/>
          </p:nvPr>
        </p:nvSpPr>
        <p:spPr bwMode="auto">
          <a:xfrm>
            <a:off x="3971250" y="1"/>
            <a:ext cx="3037512" cy="464224"/>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lvl1pPr algn="r">
              <a:defRPr sz="1200"/>
            </a:lvl1pPr>
          </a:lstStyle>
          <a:p>
            <a:endParaRPr lang="en-GB"/>
          </a:p>
        </p:txBody>
      </p:sp>
      <p:sp>
        <p:nvSpPr>
          <p:cNvPr id="5124" name="Rectangle 4"/>
          <p:cNvSpPr>
            <a:spLocks noGrp="1" noRot="1" noChangeAspect="1" noChangeArrowheads="1" noTextEdit="1"/>
          </p:cNvSpPr>
          <p:nvPr>
            <p:ph type="sldImg" idx="2"/>
          </p:nvPr>
        </p:nvSpPr>
        <p:spPr bwMode="auto">
          <a:xfrm>
            <a:off x="1249363" y="698500"/>
            <a:ext cx="4511675" cy="3486150"/>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700714" y="4416090"/>
            <a:ext cx="5608977" cy="4182487"/>
          </a:xfrm>
          <a:prstGeom prst="rect">
            <a:avLst/>
          </a:prstGeom>
          <a:noFill/>
          <a:ln w="9525">
            <a:noFill/>
            <a:miter lim="800000"/>
            <a:headEnd/>
            <a:tailEnd/>
          </a:ln>
          <a:effectLst/>
        </p:spPr>
        <p:txBody>
          <a:bodyPr vert="horz" wrap="square" lIns="92117" tIns="46058" rIns="92117" bIns="46058"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5126" name="Rectangle 6"/>
          <p:cNvSpPr>
            <a:spLocks noGrp="1" noChangeArrowheads="1"/>
          </p:cNvSpPr>
          <p:nvPr>
            <p:ph type="ftr" sz="quarter" idx="4"/>
          </p:nvPr>
        </p:nvSpPr>
        <p:spPr bwMode="auto">
          <a:xfrm>
            <a:off x="3" y="8830688"/>
            <a:ext cx="3037512" cy="464224"/>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algn="l">
              <a:defRPr sz="1200"/>
            </a:lvl1pPr>
          </a:lstStyle>
          <a:p>
            <a:endParaRPr lang="en-GB"/>
          </a:p>
        </p:txBody>
      </p:sp>
      <p:sp>
        <p:nvSpPr>
          <p:cNvPr id="5127" name="Rectangle 7"/>
          <p:cNvSpPr>
            <a:spLocks noGrp="1" noChangeArrowheads="1"/>
          </p:cNvSpPr>
          <p:nvPr>
            <p:ph type="sldNum" sz="quarter" idx="5"/>
          </p:nvPr>
        </p:nvSpPr>
        <p:spPr bwMode="auto">
          <a:xfrm>
            <a:off x="3971250" y="8830688"/>
            <a:ext cx="3037512" cy="464224"/>
          </a:xfrm>
          <a:prstGeom prst="rect">
            <a:avLst/>
          </a:prstGeom>
          <a:noFill/>
          <a:ln w="9525">
            <a:noFill/>
            <a:miter lim="800000"/>
            <a:headEnd/>
            <a:tailEnd/>
          </a:ln>
          <a:effectLst/>
        </p:spPr>
        <p:txBody>
          <a:bodyPr vert="horz" wrap="square" lIns="92117" tIns="46058" rIns="92117" bIns="46058" numCol="1" anchor="b" anchorCtr="0" compatLnSpc="1">
            <a:prstTxWarp prst="textNoShape">
              <a:avLst/>
            </a:prstTxWarp>
          </a:bodyPr>
          <a:lstStyle>
            <a:lvl1pPr algn="r">
              <a:defRPr sz="1200"/>
            </a:lvl1pPr>
          </a:lstStyle>
          <a:p>
            <a:fld id="{750429FA-AEA1-4CB5-BA84-FB0F7353015F}" type="slidenum">
              <a:rPr lang="en-GB"/>
              <a:pPr/>
              <a:t>‹#›</a:t>
            </a:fld>
            <a:endParaRPr lang="en-GB"/>
          </a:p>
        </p:txBody>
      </p:sp>
    </p:spTree>
    <p:extLst>
      <p:ext uri="{BB962C8B-B14F-4D97-AF65-F5344CB8AC3E}">
        <p14:creationId xmlns:p14="http://schemas.microsoft.com/office/powerpoint/2010/main" val="2376891247"/>
      </p:ext>
    </p:extLst>
  </p:cSld>
  <p:clrMap bg1="lt1" tx1="dk1" bg2="lt2" tx2="dk2" accent1="accent1" accent2="accent2" accent3="accent3" accent4="accent4" accent5="accent5" accent6="accent6" hlink="hlink" folHlink="folHlink"/>
  <p:hf hdr="0" ftr="0" dt="0"/>
  <p:notesStyle>
    <a:lvl1pPr algn="l" rtl="0" fontAlgn="base">
      <a:spcBef>
        <a:spcPct val="30000"/>
      </a:spcBef>
      <a:spcAft>
        <a:spcPct val="0"/>
      </a:spcAft>
      <a:defRPr sz="1300" kern="1200">
        <a:solidFill>
          <a:schemeClr val="tx1"/>
        </a:solidFill>
        <a:latin typeface="Arial" charset="0"/>
        <a:ea typeface="+mn-ea"/>
        <a:cs typeface="+mn-cs"/>
      </a:defRPr>
    </a:lvl1pPr>
    <a:lvl2pPr marL="509352" algn="l" rtl="0" fontAlgn="base">
      <a:spcBef>
        <a:spcPct val="30000"/>
      </a:spcBef>
      <a:spcAft>
        <a:spcPct val="0"/>
      </a:spcAft>
      <a:defRPr sz="1300" kern="1200">
        <a:solidFill>
          <a:schemeClr val="tx1"/>
        </a:solidFill>
        <a:latin typeface="Arial" charset="0"/>
        <a:ea typeface="+mn-ea"/>
        <a:cs typeface="+mn-cs"/>
      </a:defRPr>
    </a:lvl2pPr>
    <a:lvl3pPr marL="1018705" algn="l" rtl="0" fontAlgn="base">
      <a:spcBef>
        <a:spcPct val="30000"/>
      </a:spcBef>
      <a:spcAft>
        <a:spcPct val="0"/>
      </a:spcAft>
      <a:defRPr sz="1300" kern="1200">
        <a:solidFill>
          <a:schemeClr val="tx1"/>
        </a:solidFill>
        <a:latin typeface="Arial" charset="0"/>
        <a:ea typeface="+mn-ea"/>
        <a:cs typeface="+mn-cs"/>
      </a:defRPr>
    </a:lvl3pPr>
    <a:lvl4pPr marL="1528058" algn="l" rtl="0" fontAlgn="base">
      <a:spcBef>
        <a:spcPct val="30000"/>
      </a:spcBef>
      <a:spcAft>
        <a:spcPct val="0"/>
      </a:spcAft>
      <a:defRPr sz="1300" kern="1200">
        <a:solidFill>
          <a:schemeClr val="tx1"/>
        </a:solidFill>
        <a:latin typeface="Arial" charset="0"/>
        <a:ea typeface="+mn-ea"/>
        <a:cs typeface="+mn-cs"/>
      </a:defRPr>
    </a:lvl4pPr>
    <a:lvl5pPr marL="2037411" algn="l" rtl="0" fontAlgn="base">
      <a:spcBef>
        <a:spcPct val="30000"/>
      </a:spcBef>
      <a:spcAft>
        <a:spcPct val="0"/>
      </a:spcAft>
      <a:defRPr sz="1300" kern="1200">
        <a:solidFill>
          <a:schemeClr val="tx1"/>
        </a:solidFill>
        <a:latin typeface="Arial" charset="0"/>
        <a:ea typeface="+mn-ea"/>
        <a:cs typeface="+mn-cs"/>
      </a:defRPr>
    </a:lvl5pPr>
    <a:lvl6pPr marL="2546764" algn="l" defTabSz="1018705" rtl="0" eaLnBrk="1" latinLnBrk="0" hangingPunct="1">
      <a:defRPr sz="1300" kern="1200">
        <a:solidFill>
          <a:schemeClr val="tx1"/>
        </a:solidFill>
        <a:latin typeface="+mn-lt"/>
        <a:ea typeface="+mn-ea"/>
        <a:cs typeface="+mn-cs"/>
      </a:defRPr>
    </a:lvl6pPr>
    <a:lvl7pPr marL="3056116" algn="l" defTabSz="1018705" rtl="0" eaLnBrk="1" latinLnBrk="0" hangingPunct="1">
      <a:defRPr sz="1300" kern="1200">
        <a:solidFill>
          <a:schemeClr val="tx1"/>
        </a:solidFill>
        <a:latin typeface="+mn-lt"/>
        <a:ea typeface="+mn-ea"/>
        <a:cs typeface="+mn-cs"/>
      </a:defRPr>
    </a:lvl7pPr>
    <a:lvl8pPr marL="3565469" algn="l" defTabSz="1018705" rtl="0" eaLnBrk="1" latinLnBrk="0" hangingPunct="1">
      <a:defRPr sz="1300" kern="1200">
        <a:solidFill>
          <a:schemeClr val="tx1"/>
        </a:solidFill>
        <a:latin typeface="+mn-lt"/>
        <a:ea typeface="+mn-ea"/>
        <a:cs typeface="+mn-cs"/>
      </a:defRPr>
    </a:lvl8pPr>
    <a:lvl9pPr marL="4074821" algn="l" defTabSz="1018705" rtl="0" eaLnBrk="1" latinLnBrk="0" hangingPunct="1">
      <a:defRPr sz="13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8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04812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38"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0"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
        <p:nvSpPr>
          <p:cNvPr id="41"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42" name="Text Placeholder 39"/>
          <p:cNvSpPr>
            <a:spLocks noGrp="1"/>
          </p:cNvSpPr>
          <p:nvPr>
            <p:ph type="body" sz="quarter" idx="23"/>
          </p:nvPr>
        </p:nvSpPr>
        <p:spPr>
          <a:xfrm>
            <a:off x="2795052"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43" name="Text Placeholder 39"/>
          <p:cNvSpPr>
            <a:spLocks noGrp="1"/>
          </p:cNvSpPr>
          <p:nvPr>
            <p:ph type="body" sz="quarter" idx="24"/>
          </p:nvPr>
        </p:nvSpPr>
        <p:spPr>
          <a:xfrm>
            <a:off x="2795052"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47" name="Text Placeholder 39"/>
          <p:cNvSpPr>
            <a:spLocks noGrp="1"/>
          </p:cNvSpPr>
          <p:nvPr>
            <p:ph type="body" sz="quarter" idx="27"/>
          </p:nvPr>
        </p:nvSpPr>
        <p:spPr>
          <a:xfrm>
            <a:off x="2795052" y="3678370"/>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49" name="Text Placeholder 39"/>
          <p:cNvSpPr>
            <a:spLocks noGrp="1"/>
          </p:cNvSpPr>
          <p:nvPr>
            <p:ph type="body" sz="quarter" idx="28"/>
          </p:nvPr>
        </p:nvSpPr>
        <p:spPr>
          <a:xfrm>
            <a:off x="6394258" y="3681037"/>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53" name="Text Placeholder 39"/>
          <p:cNvSpPr>
            <a:spLocks noGrp="1"/>
          </p:cNvSpPr>
          <p:nvPr>
            <p:ph type="body" sz="quarter" idx="25"/>
          </p:nvPr>
        </p:nvSpPr>
        <p:spPr>
          <a:xfrm>
            <a:off x="6394258"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54" name="Text Placeholder 39"/>
          <p:cNvSpPr>
            <a:spLocks noGrp="1"/>
          </p:cNvSpPr>
          <p:nvPr>
            <p:ph type="body" sz="quarter" idx="26"/>
          </p:nvPr>
        </p:nvSpPr>
        <p:spPr>
          <a:xfrm>
            <a:off x="6394258"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20"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30" name="Text Placeholder 39"/>
          <p:cNvSpPr>
            <a:spLocks noGrp="1"/>
          </p:cNvSpPr>
          <p:nvPr>
            <p:ph type="body" sz="quarter" idx="29"/>
          </p:nvPr>
        </p:nvSpPr>
        <p:spPr>
          <a:xfrm>
            <a:off x="2799936" y="4300365"/>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2" name="Text Placeholder 39"/>
          <p:cNvSpPr>
            <a:spLocks noGrp="1"/>
          </p:cNvSpPr>
          <p:nvPr>
            <p:ph type="body" sz="quarter" idx="31"/>
          </p:nvPr>
        </p:nvSpPr>
        <p:spPr>
          <a:xfrm>
            <a:off x="2799936" y="6898148"/>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33" name="Text Placeholder 39"/>
          <p:cNvSpPr>
            <a:spLocks noGrp="1"/>
          </p:cNvSpPr>
          <p:nvPr>
            <p:ph type="body" sz="quarter" idx="32"/>
          </p:nvPr>
        </p:nvSpPr>
        <p:spPr>
          <a:xfrm>
            <a:off x="6399142" y="6900814"/>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34" name="Text Placeholder 39"/>
          <p:cNvSpPr>
            <a:spLocks noGrp="1"/>
          </p:cNvSpPr>
          <p:nvPr>
            <p:ph type="body" sz="quarter" idx="33"/>
          </p:nvPr>
        </p:nvSpPr>
        <p:spPr>
          <a:xfrm>
            <a:off x="6399142" y="4300365"/>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5"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46" name="Text Placeholder 39"/>
          <p:cNvSpPr>
            <a:spLocks noGrp="1"/>
          </p:cNvSpPr>
          <p:nvPr>
            <p:ph type="body" sz="quarter" idx="36"/>
          </p:nvPr>
        </p:nvSpPr>
        <p:spPr>
          <a:xfrm>
            <a:off x="2796377" y="4452074"/>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48" name="Text Placeholder 39"/>
          <p:cNvSpPr>
            <a:spLocks noGrp="1"/>
          </p:cNvSpPr>
          <p:nvPr>
            <p:ph type="body" sz="quarter" idx="37"/>
          </p:nvPr>
        </p:nvSpPr>
        <p:spPr>
          <a:xfrm>
            <a:off x="6399142" y="4452074"/>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Tree>
    <p:extLst>
      <p:ext uri="{BB962C8B-B14F-4D97-AF65-F5344CB8AC3E}">
        <p14:creationId xmlns:p14="http://schemas.microsoft.com/office/powerpoint/2010/main" val="31563132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19" name="Text Placeholder 39"/>
          <p:cNvSpPr>
            <a:spLocks noGrp="1"/>
          </p:cNvSpPr>
          <p:nvPr>
            <p:ph type="body" sz="quarter" idx="31"/>
          </p:nvPr>
        </p:nvSpPr>
        <p:spPr>
          <a:xfrm>
            <a:off x="2799935" y="688268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3"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29"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30" name="Text Placeholder 39"/>
          <p:cNvSpPr>
            <a:spLocks noGrp="1"/>
          </p:cNvSpPr>
          <p:nvPr>
            <p:ph type="body" sz="quarter" idx="23"/>
          </p:nvPr>
        </p:nvSpPr>
        <p:spPr>
          <a:xfrm>
            <a:off x="2795052"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1" name="Text Placeholder 39"/>
          <p:cNvSpPr>
            <a:spLocks noGrp="1"/>
          </p:cNvSpPr>
          <p:nvPr>
            <p:ph type="body" sz="quarter" idx="24"/>
          </p:nvPr>
        </p:nvSpPr>
        <p:spPr>
          <a:xfrm>
            <a:off x="2795052"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2" name="Text Placeholder 39"/>
          <p:cNvSpPr>
            <a:spLocks noGrp="1"/>
          </p:cNvSpPr>
          <p:nvPr>
            <p:ph type="body" sz="quarter" idx="25"/>
          </p:nvPr>
        </p:nvSpPr>
        <p:spPr>
          <a:xfrm>
            <a:off x="6394258"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3" name="Text Placeholder 39"/>
          <p:cNvSpPr>
            <a:spLocks noGrp="1"/>
          </p:cNvSpPr>
          <p:nvPr>
            <p:ph type="body" sz="quarter" idx="26"/>
          </p:nvPr>
        </p:nvSpPr>
        <p:spPr>
          <a:xfrm>
            <a:off x="6394258"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4"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35"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0"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Tree>
    <p:extLst>
      <p:ext uri="{BB962C8B-B14F-4D97-AF65-F5344CB8AC3E}">
        <p14:creationId xmlns:p14="http://schemas.microsoft.com/office/powerpoint/2010/main" val="21491384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16" name="Text Placeholder 39"/>
          <p:cNvSpPr>
            <a:spLocks noGrp="1"/>
          </p:cNvSpPr>
          <p:nvPr>
            <p:ph type="body" sz="quarter" idx="31"/>
          </p:nvPr>
        </p:nvSpPr>
        <p:spPr>
          <a:xfrm>
            <a:off x="2799935" y="688268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8" name="Text Placeholder 39"/>
          <p:cNvSpPr>
            <a:spLocks noGrp="1"/>
          </p:cNvSpPr>
          <p:nvPr>
            <p:ph type="body" sz="quarter" idx="27"/>
          </p:nvPr>
        </p:nvSpPr>
        <p:spPr>
          <a:xfrm>
            <a:off x="2795051" y="367837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9" name="Text Placeholder 39"/>
          <p:cNvSpPr>
            <a:spLocks noGrp="1"/>
          </p:cNvSpPr>
          <p:nvPr>
            <p:ph type="body" sz="quarter" idx="29"/>
          </p:nvPr>
        </p:nvSpPr>
        <p:spPr>
          <a:xfrm>
            <a:off x="2799935" y="4315833"/>
            <a:ext cx="680313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20" name="Text Placeholder 39"/>
          <p:cNvSpPr>
            <a:spLocks noGrp="1"/>
          </p:cNvSpPr>
          <p:nvPr>
            <p:ph type="body" sz="quarter" idx="30"/>
          </p:nvPr>
        </p:nvSpPr>
        <p:spPr>
          <a:xfrm>
            <a:off x="2799935" y="4475451"/>
            <a:ext cx="680313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17"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31"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32" name="Text Placeholder 39"/>
          <p:cNvSpPr>
            <a:spLocks noGrp="1"/>
          </p:cNvSpPr>
          <p:nvPr>
            <p:ph type="body" sz="quarter" idx="23"/>
          </p:nvPr>
        </p:nvSpPr>
        <p:spPr>
          <a:xfrm>
            <a:off x="2795052" y="1114748"/>
            <a:ext cx="680313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3" name="Text Placeholder 39"/>
          <p:cNvSpPr>
            <a:spLocks noGrp="1"/>
          </p:cNvSpPr>
          <p:nvPr>
            <p:ph type="body" sz="quarter" idx="24"/>
          </p:nvPr>
        </p:nvSpPr>
        <p:spPr>
          <a:xfrm>
            <a:off x="2795052" y="1270226"/>
            <a:ext cx="680313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6"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37"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0"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Tree>
    <p:extLst>
      <p:ext uri="{BB962C8B-B14F-4D97-AF65-F5344CB8AC3E}">
        <p14:creationId xmlns:p14="http://schemas.microsoft.com/office/powerpoint/2010/main" val="3202864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16" name="Text Placeholder 39"/>
          <p:cNvSpPr>
            <a:spLocks noGrp="1"/>
          </p:cNvSpPr>
          <p:nvPr>
            <p:ph type="body" sz="quarter" idx="31"/>
          </p:nvPr>
        </p:nvSpPr>
        <p:spPr>
          <a:xfrm>
            <a:off x="2799935" y="688268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7"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31"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32" name="Text Placeholder 39"/>
          <p:cNvSpPr>
            <a:spLocks noGrp="1"/>
          </p:cNvSpPr>
          <p:nvPr>
            <p:ph type="body" sz="quarter" idx="23"/>
          </p:nvPr>
        </p:nvSpPr>
        <p:spPr>
          <a:xfrm>
            <a:off x="2795052" y="1114748"/>
            <a:ext cx="680313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3" name="Text Placeholder 39"/>
          <p:cNvSpPr>
            <a:spLocks noGrp="1"/>
          </p:cNvSpPr>
          <p:nvPr>
            <p:ph type="body" sz="quarter" idx="24"/>
          </p:nvPr>
        </p:nvSpPr>
        <p:spPr>
          <a:xfrm>
            <a:off x="2795052" y="1270226"/>
            <a:ext cx="680313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6"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37"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0"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Tree>
    <p:extLst>
      <p:ext uri="{BB962C8B-B14F-4D97-AF65-F5344CB8AC3E}">
        <p14:creationId xmlns:p14="http://schemas.microsoft.com/office/powerpoint/2010/main" val="17297843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6" name="Text Placeholder 39"/>
          <p:cNvSpPr>
            <a:spLocks noGrp="1"/>
          </p:cNvSpPr>
          <p:nvPr>
            <p:ph type="body" sz="quarter" idx="33"/>
          </p:nvPr>
        </p:nvSpPr>
        <p:spPr>
          <a:xfrm>
            <a:off x="459915" y="6897905"/>
            <a:ext cx="9144000" cy="104226"/>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9" name="Text Placeholder 39"/>
          <p:cNvSpPr>
            <a:spLocks noGrp="1"/>
          </p:cNvSpPr>
          <p:nvPr>
            <p:ph type="body" sz="quarter" idx="34" hasCustomPrompt="1"/>
          </p:nvPr>
        </p:nvSpPr>
        <p:spPr>
          <a:xfrm>
            <a:off x="459915" y="636738"/>
            <a:ext cx="9144000"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10" name="Text Placeholder 39"/>
          <p:cNvSpPr>
            <a:spLocks noGrp="1"/>
          </p:cNvSpPr>
          <p:nvPr>
            <p:ph type="body" sz="quarter" idx="35"/>
          </p:nvPr>
        </p:nvSpPr>
        <p:spPr>
          <a:xfrm>
            <a:off x="459915" y="1141885"/>
            <a:ext cx="9144000"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14" name="Text Placeholder 39"/>
          <p:cNvSpPr>
            <a:spLocks noGrp="1"/>
          </p:cNvSpPr>
          <p:nvPr>
            <p:ph type="body" sz="quarter" idx="36"/>
          </p:nvPr>
        </p:nvSpPr>
        <p:spPr>
          <a:xfrm>
            <a:off x="459915" y="1289350"/>
            <a:ext cx="9144000"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11"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Tree>
    <p:extLst>
      <p:ext uri="{BB962C8B-B14F-4D97-AF65-F5344CB8AC3E}">
        <p14:creationId xmlns:p14="http://schemas.microsoft.com/office/powerpoint/2010/main" val="3806730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 Placeholder 13"/>
          <p:cNvSpPr>
            <a:spLocks noGrp="1"/>
          </p:cNvSpPr>
          <p:nvPr>
            <p:ph type="body" sz="quarter" idx="11" hasCustomPrompt="1"/>
          </p:nvPr>
        </p:nvSpPr>
        <p:spPr>
          <a:xfrm>
            <a:off x="356235" y="1149453"/>
            <a:ext cx="7187565" cy="1387157"/>
          </a:xfrm>
          <a:prstGeom prst="rect">
            <a:avLst/>
          </a:prstGeom>
        </p:spPr>
        <p:txBody>
          <a:bodyPr lIns="0" tIns="91440" rIns="0" bIns="91440" anchor="b"/>
          <a:lstStyle>
            <a:lvl1pPr marL="0" indent="0">
              <a:buNone/>
              <a:defRPr sz="4000" baseline="0">
                <a:solidFill>
                  <a:srgbClr val="00B0F0"/>
                </a:solidFill>
                <a:latin typeface="Gotham Black" pitchFamily="50" charset="0"/>
              </a:defRPr>
            </a:lvl1pPr>
            <a:lvl2pPr>
              <a:defRPr sz="4000">
                <a:latin typeface="Gotham Black" pitchFamily="50" charset="0"/>
              </a:defRPr>
            </a:lvl2pPr>
            <a:lvl3pPr>
              <a:defRPr sz="4000">
                <a:latin typeface="Gotham Black" pitchFamily="50" charset="0"/>
              </a:defRPr>
            </a:lvl3pPr>
            <a:lvl4pPr>
              <a:defRPr sz="4000">
                <a:latin typeface="Gotham Black" pitchFamily="50" charset="0"/>
              </a:defRPr>
            </a:lvl4pPr>
            <a:lvl5pPr>
              <a:defRPr sz="4000">
                <a:latin typeface="Gotham Black" pitchFamily="50" charset="0"/>
              </a:defRPr>
            </a:lvl5pPr>
          </a:lstStyle>
          <a:p>
            <a:pPr lvl="0"/>
            <a:r>
              <a:rPr lang="en-US" dirty="0" smtClean="0"/>
              <a:t>ANAC Update</a:t>
            </a:r>
            <a:endParaRPr lang="en-US" dirty="0"/>
          </a:p>
        </p:txBody>
      </p:sp>
      <p:sp>
        <p:nvSpPr>
          <p:cNvPr id="9" name="Text Placeholder 16"/>
          <p:cNvSpPr>
            <a:spLocks noGrp="1"/>
          </p:cNvSpPr>
          <p:nvPr>
            <p:ph type="body" sz="quarter" idx="12" hasCustomPrompt="1"/>
          </p:nvPr>
        </p:nvSpPr>
        <p:spPr>
          <a:xfrm>
            <a:off x="355721" y="2834143"/>
            <a:ext cx="6906419" cy="564938"/>
          </a:xfrm>
          <a:prstGeom prst="rect">
            <a:avLst/>
          </a:prstGeom>
        </p:spPr>
        <p:txBody>
          <a:bodyPr lIns="0" tIns="91440" rIns="0" bIns="91440"/>
          <a:lstStyle>
            <a:lvl1pPr marL="0" indent="0">
              <a:buNone/>
              <a:defRPr sz="3000">
                <a:solidFill>
                  <a:schemeClr val="accent1">
                    <a:lumMod val="50000"/>
                  </a:schemeClr>
                </a:solidFill>
                <a:latin typeface="Gotham Medium" pitchFamily="50" charset="0"/>
              </a:defRPr>
            </a:lvl1pPr>
          </a:lstStyle>
          <a:p>
            <a:pPr lvl="0"/>
            <a:r>
              <a:rPr lang="en-US" dirty="0" smtClean="0"/>
              <a:t>September 1, 2015</a:t>
            </a:r>
            <a:endParaRPr lang="en-US" dirty="0"/>
          </a:p>
        </p:txBody>
      </p:sp>
      <p:sp>
        <p:nvSpPr>
          <p:cNvPr id="10" name="Text Placeholder 18"/>
          <p:cNvSpPr>
            <a:spLocks noGrp="1"/>
          </p:cNvSpPr>
          <p:nvPr>
            <p:ph type="body" sz="quarter" idx="13" hasCustomPrompt="1"/>
          </p:nvPr>
        </p:nvSpPr>
        <p:spPr>
          <a:xfrm>
            <a:off x="356236" y="3801170"/>
            <a:ext cx="2743359" cy="408411"/>
          </a:xfrm>
          <a:prstGeom prst="rect">
            <a:avLst/>
          </a:prstGeom>
        </p:spPr>
        <p:txBody>
          <a:bodyPr lIns="101882" tIns="50941" rIns="101882" bIns="50941"/>
          <a:lstStyle>
            <a:lvl1pPr marL="0" indent="0">
              <a:buNone/>
              <a:defRPr sz="1900">
                <a:solidFill>
                  <a:schemeClr val="accent1">
                    <a:lumMod val="50000"/>
                  </a:schemeClr>
                </a:solidFill>
                <a:latin typeface="Gotham Medium" pitchFamily="50" charset="0"/>
              </a:defRPr>
            </a:lvl1pPr>
          </a:lstStyle>
          <a:p>
            <a:pPr lvl="0"/>
            <a:r>
              <a:rPr lang="en-US" dirty="0" smtClean="0"/>
              <a:t>Date</a:t>
            </a:r>
            <a:endParaRPr lang="en-US" dirty="0"/>
          </a:p>
        </p:txBody>
      </p:sp>
    </p:spTree>
    <p:extLst>
      <p:ext uri="{BB962C8B-B14F-4D97-AF65-F5344CB8AC3E}">
        <p14:creationId xmlns:p14="http://schemas.microsoft.com/office/powerpoint/2010/main" val="24971234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38"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101882"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
        <p:nvSpPr>
          <p:cNvPr id="41"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42" name="Text Placeholder 39"/>
          <p:cNvSpPr>
            <a:spLocks noGrp="1"/>
          </p:cNvSpPr>
          <p:nvPr>
            <p:ph type="body" sz="quarter" idx="23"/>
          </p:nvPr>
        </p:nvSpPr>
        <p:spPr>
          <a:xfrm>
            <a:off x="2795052"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43" name="Text Placeholder 39"/>
          <p:cNvSpPr>
            <a:spLocks noGrp="1"/>
          </p:cNvSpPr>
          <p:nvPr>
            <p:ph type="body" sz="quarter" idx="24"/>
          </p:nvPr>
        </p:nvSpPr>
        <p:spPr>
          <a:xfrm>
            <a:off x="2795052"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47" name="Text Placeholder 39"/>
          <p:cNvSpPr>
            <a:spLocks noGrp="1"/>
          </p:cNvSpPr>
          <p:nvPr>
            <p:ph type="body" sz="quarter" idx="27"/>
          </p:nvPr>
        </p:nvSpPr>
        <p:spPr>
          <a:xfrm>
            <a:off x="2795052" y="3678370"/>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49" name="Text Placeholder 39"/>
          <p:cNvSpPr>
            <a:spLocks noGrp="1"/>
          </p:cNvSpPr>
          <p:nvPr>
            <p:ph type="body" sz="quarter" idx="28"/>
          </p:nvPr>
        </p:nvSpPr>
        <p:spPr>
          <a:xfrm>
            <a:off x="6394258" y="3681037"/>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53" name="Text Placeholder 39"/>
          <p:cNvSpPr>
            <a:spLocks noGrp="1"/>
          </p:cNvSpPr>
          <p:nvPr>
            <p:ph type="body" sz="quarter" idx="25"/>
          </p:nvPr>
        </p:nvSpPr>
        <p:spPr>
          <a:xfrm>
            <a:off x="6394258"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54" name="Text Placeholder 39"/>
          <p:cNvSpPr>
            <a:spLocks noGrp="1"/>
          </p:cNvSpPr>
          <p:nvPr>
            <p:ph type="body" sz="quarter" idx="26"/>
          </p:nvPr>
        </p:nvSpPr>
        <p:spPr>
          <a:xfrm>
            <a:off x="6394258"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20"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30" name="Text Placeholder 39"/>
          <p:cNvSpPr>
            <a:spLocks noGrp="1"/>
          </p:cNvSpPr>
          <p:nvPr>
            <p:ph type="body" sz="quarter" idx="29"/>
          </p:nvPr>
        </p:nvSpPr>
        <p:spPr>
          <a:xfrm>
            <a:off x="2799936" y="4300365"/>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2" name="Text Placeholder 39"/>
          <p:cNvSpPr>
            <a:spLocks noGrp="1"/>
          </p:cNvSpPr>
          <p:nvPr>
            <p:ph type="body" sz="quarter" idx="31"/>
          </p:nvPr>
        </p:nvSpPr>
        <p:spPr>
          <a:xfrm>
            <a:off x="2799936" y="6898148"/>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33" name="Text Placeholder 39"/>
          <p:cNvSpPr>
            <a:spLocks noGrp="1"/>
          </p:cNvSpPr>
          <p:nvPr>
            <p:ph type="body" sz="quarter" idx="32"/>
          </p:nvPr>
        </p:nvSpPr>
        <p:spPr>
          <a:xfrm>
            <a:off x="6399142" y="6900814"/>
            <a:ext cx="321404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34" name="Text Placeholder 39"/>
          <p:cNvSpPr>
            <a:spLocks noGrp="1"/>
          </p:cNvSpPr>
          <p:nvPr>
            <p:ph type="body" sz="quarter" idx="33"/>
          </p:nvPr>
        </p:nvSpPr>
        <p:spPr>
          <a:xfrm>
            <a:off x="6399142" y="4300365"/>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5"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46" name="Text Placeholder 39"/>
          <p:cNvSpPr>
            <a:spLocks noGrp="1"/>
          </p:cNvSpPr>
          <p:nvPr>
            <p:ph type="body" sz="quarter" idx="36"/>
          </p:nvPr>
        </p:nvSpPr>
        <p:spPr>
          <a:xfrm>
            <a:off x="2796377" y="4452074"/>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48" name="Text Placeholder 39"/>
          <p:cNvSpPr>
            <a:spLocks noGrp="1"/>
          </p:cNvSpPr>
          <p:nvPr>
            <p:ph type="body" sz="quarter" idx="37"/>
          </p:nvPr>
        </p:nvSpPr>
        <p:spPr>
          <a:xfrm>
            <a:off x="6399142" y="4452074"/>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Tree>
    <p:extLst>
      <p:ext uri="{BB962C8B-B14F-4D97-AF65-F5344CB8AC3E}">
        <p14:creationId xmlns:p14="http://schemas.microsoft.com/office/powerpoint/2010/main" val="12452788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19" name="Text Placeholder 39"/>
          <p:cNvSpPr>
            <a:spLocks noGrp="1"/>
          </p:cNvSpPr>
          <p:nvPr>
            <p:ph type="body" sz="quarter" idx="31"/>
          </p:nvPr>
        </p:nvSpPr>
        <p:spPr>
          <a:xfrm>
            <a:off x="2799935" y="688268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3"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29"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30" name="Text Placeholder 39"/>
          <p:cNvSpPr>
            <a:spLocks noGrp="1"/>
          </p:cNvSpPr>
          <p:nvPr>
            <p:ph type="body" sz="quarter" idx="23"/>
          </p:nvPr>
        </p:nvSpPr>
        <p:spPr>
          <a:xfrm>
            <a:off x="2795052"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1" name="Text Placeholder 39"/>
          <p:cNvSpPr>
            <a:spLocks noGrp="1"/>
          </p:cNvSpPr>
          <p:nvPr>
            <p:ph type="body" sz="quarter" idx="24"/>
          </p:nvPr>
        </p:nvSpPr>
        <p:spPr>
          <a:xfrm>
            <a:off x="2795052"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2" name="Text Placeholder 39"/>
          <p:cNvSpPr>
            <a:spLocks noGrp="1"/>
          </p:cNvSpPr>
          <p:nvPr>
            <p:ph type="body" sz="quarter" idx="25"/>
          </p:nvPr>
        </p:nvSpPr>
        <p:spPr>
          <a:xfrm>
            <a:off x="6394258" y="1114748"/>
            <a:ext cx="321404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3" name="Text Placeholder 39"/>
          <p:cNvSpPr>
            <a:spLocks noGrp="1"/>
          </p:cNvSpPr>
          <p:nvPr>
            <p:ph type="body" sz="quarter" idx="26"/>
          </p:nvPr>
        </p:nvSpPr>
        <p:spPr>
          <a:xfrm>
            <a:off x="6394258" y="1270226"/>
            <a:ext cx="321404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4"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35"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101882"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Tree>
    <p:extLst>
      <p:ext uri="{BB962C8B-B14F-4D97-AF65-F5344CB8AC3E}">
        <p14:creationId xmlns:p14="http://schemas.microsoft.com/office/powerpoint/2010/main" val="1972260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16" name="Text Placeholder 39"/>
          <p:cNvSpPr>
            <a:spLocks noGrp="1"/>
          </p:cNvSpPr>
          <p:nvPr>
            <p:ph type="body" sz="quarter" idx="31"/>
          </p:nvPr>
        </p:nvSpPr>
        <p:spPr>
          <a:xfrm>
            <a:off x="2799935" y="688268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8" name="Text Placeholder 39"/>
          <p:cNvSpPr>
            <a:spLocks noGrp="1"/>
          </p:cNvSpPr>
          <p:nvPr>
            <p:ph type="body" sz="quarter" idx="27"/>
          </p:nvPr>
        </p:nvSpPr>
        <p:spPr>
          <a:xfrm>
            <a:off x="2795051" y="367837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9" name="Text Placeholder 39"/>
          <p:cNvSpPr>
            <a:spLocks noGrp="1"/>
          </p:cNvSpPr>
          <p:nvPr>
            <p:ph type="body" sz="quarter" idx="29"/>
          </p:nvPr>
        </p:nvSpPr>
        <p:spPr>
          <a:xfrm>
            <a:off x="2799935" y="4315833"/>
            <a:ext cx="680313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20" name="Text Placeholder 39"/>
          <p:cNvSpPr>
            <a:spLocks noGrp="1"/>
          </p:cNvSpPr>
          <p:nvPr>
            <p:ph type="body" sz="quarter" idx="30"/>
          </p:nvPr>
        </p:nvSpPr>
        <p:spPr>
          <a:xfrm>
            <a:off x="2799935" y="4475451"/>
            <a:ext cx="680313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17"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31"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32" name="Text Placeholder 39"/>
          <p:cNvSpPr>
            <a:spLocks noGrp="1"/>
          </p:cNvSpPr>
          <p:nvPr>
            <p:ph type="body" sz="quarter" idx="23"/>
          </p:nvPr>
        </p:nvSpPr>
        <p:spPr>
          <a:xfrm>
            <a:off x="2795052" y="1114748"/>
            <a:ext cx="680313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3" name="Text Placeholder 39"/>
          <p:cNvSpPr>
            <a:spLocks noGrp="1"/>
          </p:cNvSpPr>
          <p:nvPr>
            <p:ph type="body" sz="quarter" idx="24"/>
          </p:nvPr>
        </p:nvSpPr>
        <p:spPr>
          <a:xfrm>
            <a:off x="2795052" y="1270226"/>
            <a:ext cx="680313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6"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37"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101882"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Tree>
    <p:extLst>
      <p:ext uri="{BB962C8B-B14F-4D97-AF65-F5344CB8AC3E}">
        <p14:creationId xmlns:p14="http://schemas.microsoft.com/office/powerpoint/2010/main" val="129417860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cxnSp>
        <p:nvCxnSpPr>
          <p:cNvPr id="25" name="Connector 3"/>
          <p:cNvCxnSpPr/>
          <p:nvPr userDrawn="1"/>
        </p:nvCxnSpPr>
        <p:spPr>
          <a:xfrm>
            <a:off x="2568575" y="571501"/>
            <a:ext cx="0" cy="6515100"/>
          </a:xfrm>
          <a:prstGeom prst="line">
            <a:avLst/>
          </a:prstGeom>
          <a:noFill/>
          <a:ln w="6350" cap="sq">
            <a:solidFill>
              <a:srgbClr val="898B8E"/>
            </a:solidFill>
          </a:ln>
        </p:spPr>
      </p:cxnSp>
      <p:sp>
        <p:nvSpPr>
          <p:cNvPr id="16" name="Text Placeholder 39"/>
          <p:cNvSpPr>
            <a:spLocks noGrp="1"/>
          </p:cNvSpPr>
          <p:nvPr>
            <p:ph type="body" sz="quarter" idx="31"/>
          </p:nvPr>
        </p:nvSpPr>
        <p:spPr>
          <a:xfrm>
            <a:off x="2799935" y="6882680"/>
            <a:ext cx="6803136" cy="148245"/>
          </a:xfrm>
          <a:prstGeom prst="rect">
            <a:avLst/>
          </a:prstGeom>
        </p:spPr>
        <p:txBody>
          <a:bodyPr lIns="0" tIns="0" rIns="0" bIns="0">
            <a:noAutofit/>
          </a:bodyPr>
          <a:lstStyle>
            <a:lvl1pPr marL="0" indent="0">
              <a:buNone/>
              <a:defRPr sz="600">
                <a:latin typeface="Gotham Light" pitchFamily="50" charset="0"/>
              </a:defRPr>
            </a:lvl1pPr>
          </a:lstStyle>
          <a:p>
            <a:pPr lvl="0"/>
            <a:r>
              <a:rPr lang="en-US" smtClean="0"/>
              <a:t>Click to edit Master text styles</a:t>
            </a:r>
          </a:p>
        </p:txBody>
      </p:sp>
      <p:sp>
        <p:nvSpPr>
          <p:cNvPr id="17"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
        <p:nvSpPr>
          <p:cNvPr id="31" name="Text Placeholder 39"/>
          <p:cNvSpPr>
            <a:spLocks noGrp="1"/>
          </p:cNvSpPr>
          <p:nvPr>
            <p:ph type="body" sz="quarter" idx="22" hasCustomPrompt="1"/>
          </p:nvPr>
        </p:nvSpPr>
        <p:spPr>
          <a:xfrm>
            <a:off x="2800350" y="652779"/>
            <a:ext cx="6800849"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32" name="Text Placeholder 39"/>
          <p:cNvSpPr>
            <a:spLocks noGrp="1"/>
          </p:cNvSpPr>
          <p:nvPr>
            <p:ph type="body" sz="quarter" idx="23"/>
          </p:nvPr>
        </p:nvSpPr>
        <p:spPr>
          <a:xfrm>
            <a:off x="2795052" y="1114748"/>
            <a:ext cx="6803136" cy="148245"/>
          </a:xfrm>
          <a:prstGeom prst="rect">
            <a:avLst/>
          </a:prstGeom>
        </p:spPr>
        <p:txBody>
          <a:bodyPr lIns="0" tIns="0" rIns="0" bIns="0">
            <a:noAutofit/>
          </a:bodyPr>
          <a:lstStyle>
            <a:lvl1pPr marL="0" indent="0">
              <a:buNone/>
              <a:defRPr sz="1000">
                <a:latin typeface="+mj-lt"/>
              </a:defRPr>
            </a:lvl1pPr>
          </a:lstStyle>
          <a:p>
            <a:pPr lvl="0"/>
            <a:r>
              <a:rPr lang="en-US" smtClean="0"/>
              <a:t>Click to edit Master text styles</a:t>
            </a:r>
          </a:p>
        </p:txBody>
      </p:sp>
      <p:sp>
        <p:nvSpPr>
          <p:cNvPr id="33" name="Text Placeholder 39"/>
          <p:cNvSpPr>
            <a:spLocks noGrp="1"/>
          </p:cNvSpPr>
          <p:nvPr>
            <p:ph type="body" sz="quarter" idx="24"/>
          </p:nvPr>
        </p:nvSpPr>
        <p:spPr>
          <a:xfrm>
            <a:off x="2795052" y="1270226"/>
            <a:ext cx="6803136" cy="148245"/>
          </a:xfrm>
          <a:prstGeom prst="rect">
            <a:avLst/>
          </a:prstGeom>
        </p:spPr>
        <p:txBody>
          <a:bodyPr lIns="0" tIns="0" rIns="0" bIns="0">
            <a:noAutofit/>
          </a:bodyPr>
          <a:lstStyle>
            <a:lvl1pPr marL="0" indent="0">
              <a:buNone/>
              <a:defRPr sz="900" i="1">
                <a:latin typeface="Gotham Light" pitchFamily="50" charset="0"/>
              </a:defRPr>
            </a:lvl1pPr>
          </a:lstStyle>
          <a:p>
            <a:pPr lvl="0"/>
            <a:r>
              <a:rPr lang="en-US" smtClean="0"/>
              <a:t>Click to edit Master text styles</a:t>
            </a:r>
          </a:p>
        </p:txBody>
      </p:sp>
      <p:sp>
        <p:nvSpPr>
          <p:cNvPr id="36" name="Text Placeholder 4"/>
          <p:cNvSpPr>
            <a:spLocks noGrp="1"/>
          </p:cNvSpPr>
          <p:nvPr>
            <p:ph type="body" sz="quarter" idx="35"/>
          </p:nvPr>
        </p:nvSpPr>
        <p:spPr>
          <a:xfrm>
            <a:off x="338328" y="1425248"/>
            <a:ext cx="2176272" cy="725065"/>
          </a:xfrm>
          <a:prstGeom prst="rect">
            <a:avLst/>
          </a:prstGeom>
        </p:spPr>
        <p:txBody>
          <a:bodyPr vert="horz" lIns="101882" tIns="109728" rIns="0" bIns="50941"/>
          <a:lstStyle>
            <a:lvl1pPr marL="123815" indent="-123815">
              <a:buFont typeface="Wingdings" charset="2"/>
              <a:buChar char="§"/>
              <a:defRPr sz="900" baseline="0">
                <a:latin typeface="+mj-lt"/>
              </a:defRPr>
            </a:lvl1pPr>
            <a:lvl2pPr>
              <a:defRPr sz="1000">
                <a:latin typeface="+mj-lt"/>
              </a:defRPr>
            </a:lvl2pPr>
            <a:lvl3pPr>
              <a:defRPr sz="1000">
                <a:latin typeface="+mj-lt"/>
              </a:defRPr>
            </a:lvl3pPr>
            <a:lvl4pPr>
              <a:defRPr sz="1000">
                <a:latin typeface="+mj-lt"/>
              </a:defRPr>
            </a:lvl4pPr>
            <a:lvl5pPr>
              <a:defRPr sz="1000">
                <a:latin typeface="+mj-lt"/>
              </a:defRPr>
            </a:lvl5pPr>
          </a:lstStyle>
          <a:p>
            <a:pPr lvl="0"/>
            <a:r>
              <a:rPr lang="en-US" smtClean="0"/>
              <a:t>Click to edit Master text styles</a:t>
            </a:r>
          </a:p>
        </p:txBody>
      </p:sp>
      <p:sp>
        <p:nvSpPr>
          <p:cNvPr id="37" name="Text Placeholder 35"/>
          <p:cNvSpPr>
            <a:spLocks noGrp="1"/>
          </p:cNvSpPr>
          <p:nvPr>
            <p:ph type="body" sz="quarter" idx="21" hasCustomPrompt="1"/>
          </p:nvPr>
        </p:nvSpPr>
        <p:spPr>
          <a:xfrm>
            <a:off x="342265" y="571500"/>
            <a:ext cx="2172335" cy="664797"/>
          </a:xfrm>
          <a:prstGeom prst="rect">
            <a:avLst/>
          </a:prstGeom>
          <a:solidFill>
            <a:schemeClr val="bg2">
              <a:lumMod val="90000"/>
            </a:schemeClr>
          </a:solidFill>
        </p:spPr>
        <p:txBody>
          <a:bodyPr lIns="101882" tIns="100584" rIns="101882" bIns="100584">
            <a:spAutoFit/>
          </a:bodyPr>
          <a:lstStyle>
            <a:lvl1pPr marL="0" indent="0">
              <a:buNone/>
              <a:defRPr sz="1000" b="0">
                <a:latin typeface="Gotham Medium" pitchFamily="50" charset="0"/>
              </a:defRPr>
            </a:lvl1pPr>
            <a:lvl2pPr marL="509412" indent="0">
              <a:buNone/>
              <a:defRPr sz="1100"/>
            </a:lvl2pPr>
            <a:lvl3pPr marL="1018824" indent="0">
              <a:buNone/>
              <a:defRPr sz="1100"/>
            </a:lvl3pPr>
            <a:lvl4pPr marL="1528237" indent="0">
              <a:buNone/>
              <a:defRPr sz="1100"/>
            </a:lvl4pPr>
            <a:lvl5pPr marL="2037649" indent="0">
              <a:buNone/>
              <a:defRPr sz="1100"/>
            </a:lvl5pPr>
          </a:lstStyle>
          <a:p>
            <a:pPr lvl="0"/>
            <a:r>
              <a:rPr lang="en-US" dirty="0" smtClean="0"/>
              <a:t>Click to edit Master text styles (3 lines minimum, 6 lines maximum)</a:t>
            </a:r>
          </a:p>
        </p:txBody>
      </p:sp>
    </p:spTree>
    <p:extLst>
      <p:ext uri="{BB962C8B-B14F-4D97-AF65-F5344CB8AC3E}">
        <p14:creationId xmlns:p14="http://schemas.microsoft.com/office/powerpoint/2010/main" val="22117527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16" name="Text Placeholder 39"/>
          <p:cNvSpPr>
            <a:spLocks noGrp="1"/>
          </p:cNvSpPr>
          <p:nvPr>
            <p:ph type="body" sz="quarter" idx="33"/>
          </p:nvPr>
        </p:nvSpPr>
        <p:spPr>
          <a:xfrm>
            <a:off x="459915" y="6897905"/>
            <a:ext cx="9144000" cy="104226"/>
          </a:xfrm>
          <a:prstGeom prst="rect">
            <a:avLst/>
          </a:prstGeom>
        </p:spPr>
        <p:txBody>
          <a:bodyPr lIns="0" tIns="0" rIns="0" bIns="0">
            <a:noAutofit/>
          </a:bodyPr>
          <a:lstStyle>
            <a:lvl1pPr marL="0" indent="0">
              <a:buNone/>
              <a:defRPr sz="800">
                <a:latin typeface="Gotham Light" pitchFamily="50" charset="0"/>
              </a:defRPr>
            </a:lvl1pPr>
          </a:lstStyle>
          <a:p>
            <a:pPr lvl="0"/>
            <a:r>
              <a:rPr lang="en-US" smtClean="0"/>
              <a:t>Click to edit Master text styles</a:t>
            </a:r>
          </a:p>
        </p:txBody>
      </p:sp>
      <p:sp>
        <p:nvSpPr>
          <p:cNvPr id="9" name="Text Placeholder 39"/>
          <p:cNvSpPr>
            <a:spLocks noGrp="1"/>
          </p:cNvSpPr>
          <p:nvPr>
            <p:ph type="body" sz="quarter" idx="34" hasCustomPrompt="1"/>
          </p:nvPr>
        </p:nvSpPr>
        <p:spPr>
          <a:xfrm>
            <a:off x="459915" y="636738"/>
            <a:ext cx="9144000" cy="400050"/>
          </a:xfrm>
          <a:prstGeom prst="rect">
            <a:avLst/>
          </a:prstGeom>
        </p:spPr>
        <p:txBody>
          <a:bodyPr lIns="0" tIns="0" rIns="0" bIns="0">
            <a:noAutofit/>
          </a:bodyPr>
          <a:lstStyle>
            <a:lvl1pPr marL="0" indent="0">
              <a:buNone/>
              <a:defRPr sz="1800"/>
            </a:lvl1pPr>
          </a:lstStyle>
          <a:p>
            <a:pPr lvl="0"/>
            <a:r>
              <a:rPr lang="en-US" dirty="0" smtClean="0"/>
              <a:t>CLICK TO EDIT MASTER TEXT STYLES</a:t>
            </a:r>
          </a:p>
        </p:txBody>
      </p:sp>
      <p:sp>
        <p:nvSpPr>
          <p:cNvPr id="10" name="Text Placeholder 39"/>
          <p:cNvSpPr>
            <a:spLocks noGrp="1"/>
          </p:cNvSpPr>
          <p:nvPr>
            <p:ph type="body" sz="quarter" idx="35"/>
          </p:nvPr>
        </p:nvSpPr>
        <p:spPr>
          <a:xfrm>
            <a:off x="459915" y="1141885"/>
            <a:ext cx="9144000" cy="148245"/>
          </a:xfrm>
          <a:prstGeom prst="rect">
            <a:avLst/>
          </a:prstGeom>
        </p:spPr>
        <p:txBody>
          <a:bodyPr lIns="0" tIns="0" rIns="0" bIns="0">
            <a:noAutofit/>
          </a:bodyPr>
          <a:lstStyle>
            <a:lvl1pPr marL="0" indent="0">
              <a:buNone/>
              <a:defRPr sz="1200">
                <a:latin typeface="+mj-lt"/>
              </a:defRPr>
            </a:lvl1pPr>
          </a:lstStyle>
          <a:p>
            <a:pPr lvl="0"/>
            <a:r>
              <a:rPr lang="en-US" dirty="0" smtClean="0"/>
              <a:t>Click to edit Master text styles</a:t>
            </a:r>
          </a:p>
        </p:txBody>
      </p:sp>
      <p:sp>
        <p:nvSpPr>
          <p:cNvPr id="14" name="Text Placeholder 39"/>
          <p:cNvSpPr>
            <a:spLocks noGrp="1"/>
          </p:cNvSpPr>
          <p:nvPr>
            <p:ph type="body" sz="quarter" idx="36"/>
          </p:nvPr>
        </p:nvSpPr>
        <p:spPr>
          <a:xfrm>
            <a:off x="459915" y="1313100"/>
            <a:ext cx="9144000" cy="148245"/>
          </a:xfrm>
          <a:prstGeom prst="rect">
            <a:avLst/>
          </a:prstGeom>
        </p:spPr>
        <p:txBody>
          <a:bodyPr lIns="0" tIns="0" rIns="0" bIns="0">
            <a:noAutofit/>
          </a:bodyPr>
          <a:lstStyle>
            <a:lvl1pPr marL="0" indent="0">
              <a:buNone/>
              <a:defRPr sz="1100" i="1">
                <a:latin typeface="Gotham Light" pitchFamily="50" charset="0"/>
              </a:defRPr>
            </a:lvl1pPr>
          </a:lstStyle>
          <a:p>
            <a:pPr lvl="0"/>
            <a:r>
              <a:rPr lang="en-US" dirty="0" smtClean="0"/>
              <a:t>Click to edit Master text styles</a:t>
            </a:r>
          </a:p>
        </p:txBody>
      </p:sp>
      <p:sp>
        <p:nvSpPr>
          <p:cNvPr id="11" name="Slide Number Placeholder 1"/>
          <p:cNvSpPr txBox="1">
            <a:spLocks/>
          </p:cNvSpPr>
          <p:nvPr userDrawn="1"/>
        </p:nvSpPr>
        <p:spPr>
          <a:xfrm>
            <a:off x="7330440" y="7264879"/>
            <a:ext cx="2346960" cy="331047"/>
          </a:xfrm>
          <a:prstGeom prst="rect">
            <a:avLst/>
          </a:prstGeom>
        </p:spPr>
        <p:txBody>
          <a:bodyPr lIns="101882" tIns="50941" rIns="45720" bIns="50941"/>
          <a:lstStyle>
            <a:defPPr>
              <a:defRPr lang="en-GB"/>
            </a:defPPr>
            <a:lvl1pPr algn="ctr" rtl="0" fontAlgn="base">
              <a:spcBef>
                <a:spcPct val="0"/>
              </a:spcBef>
              <a:spcAft>
                <a:spcPct val="0"/>
              </a:spcAft>
              <a:defRPr kern="1200">
                <a:solidFill>
                  <a:schemeClr val="tx1"/>
                </a:solidFill>
                <a:latin typeface="Arial" charset="0"/>
                <a:ea typeface="+mn-ea"/>
                <a:cs typeface="+mn-cs"/>
              </a:defRPr>
            </a:lvl1pPr>
            <a:lvl2pPr marL="457092" algn="ctr" rtl="0" fontAlgn="base">
              <a:spcBef>
                <a:spcPct val="0"/>
              </a:spcBef>
              <a:spcAft>
                <a:spcPct val="0"/>
              </a:spcAft>
              <a:defRPr kern="1200">
                <a:solidFill>
                  <a:schemeClr val="tx1"/>
                </a:solidFill>
                <a:latin typeface="Arial" charset="0"/>
                <a:ea typeface="+mn-ea"/>
                <a:cs typeface="+mn-cs"/>
              </a:defRPr>
            </a:lvl2pPr>
            <a:lvl3pPr marL="914186" algn="ctr" rtl="0" fontAlgn="base">
              <a:spcBef>
                <a:spcPct val="0"/>
              </a:spcBef>
              <a:spcAft>
                <a:spcPct val="0"/>
              </a:spcAft>
              <a:defRPr kern="1200">
                <a:solidFill>
                  <a:schemeClr val="tx1"/>
                </a:solidFill>
                <a:latin typeface="Arial" charset="0"/>
                <a:ea typeface="+mn-ea"/>
                <a:cs typeface="+mn-cs"/>
              </a:defRPr>
            </a:lvl3pPr>
            <a:lvl4pPr marL="1371279" algn="ctr" rtl="0" fontAlgn="base">
              <a:spcBef>
                <a:spcPct val="0"/>
              </a:spcBef>
              <a:spcAft>
                <a:spcPct val="0"/>
              </a:spcAft>
              <a:defRPr kern="1200">
                <a:solidFill>
                  <a:schemeClr val="tx1"/>
                </a:solidFill>
                <a:latin typeface="Arial" charset="0"/>
                <a:ea typeface="+mn-ea"/>
                <a:cs typeface="+mn-cs"/>
              </a:defRPr>
            </a:lvl4pPr>
            <a:lvl5pPr marL="1828373" algn="ctr" rtl="0" fontAlgn="base">
              <a:spcBef>
                <a:spcPct val="0"/>
              </a:spcBef>
              <a:spcAft>
                <a:spcPct val="0"/>
              </a:spcAft>
              <a:defRPr kern="1200">
                <a:solidFill>
                  <a:schemeClr val="tx1"/>
                </a:solidFill>
                <a:latin typeface="Arial" charset="0"/>
                <a:ea typeface="+mn-ea"/>
                <a:cs typeface="+mn-cs"/>
              </a:defRPr>
            </a:lvl5pPr>
            <a:lvl6pPr marL="2285466" algn="l" defTabSz="914186" rtl="0" eaLnBrk="1" latinLnBrk="0" hangingPunct="1">
              <a:defRPr kern="1200">
                <a:solidFill>
                  <a:schemeClr val="tx1"/>
                </a:solidFill>
                <a:latin typeface="Arial" charset="0"/>
                <a:ea typeface="+mn-ea"/>
                <a:cs typeface="+mn-cs"/>
              </a:defRPr>
            </a:lvl6pPr>
            <a:lvl7pPr marL="2742558" algn="l" defTabSz="914186" rtl="0" eaLnBrk="1" latinLnBrk="0" hangingPunct="1">
              <a:defRPr kern="1200">
                <a:solidFill>
                  <a:schemeClr val="tx1"/>
                </a:solidFill>
                <a:latin typeface="Arial" charset="0"/>
                <a:ea typeface="+mn-ea"/>
                <a:cs typeface="+mn-cs"/>
              </a:defRPr>
            </a:lvl7pPr>
            <a:lvl8pPr marL="3199652" algn="l" defTabSz="914186" rtl="0" eaLnBrk="1" latinLnBrk="0" hangingPunct="1">
              <a:defRPr kern="1200">
                <a:solidFill>
                  <a:schemeClr val="tx1"/>
                </a:solidFill>
                <a:latin typeface="Arial" charset="0"/>
                <a:ea typeface="+mn-ea"/>
                <a:cs typeface="+mn-cs"/>
              </a:defRPr>
            </a:lvl8pPr>
            <a:lvl9pPr marL="3656744" algn="l" defTabSz="914186" rtl="0" eaLnBrk="1" latinLnBrk="0" hangingPunct="1">
              <a:defRPr kern="1200">
                <a:solidFill>
                  <a:schemeClr val="tx1"/>
                </a:solidFill>
                <a:latin typeface="Arial" charset="0"/>
                <a:ea typeface="+mn-ea"/>
                <a:cs typeface="+mn-cs"/>
              </a:defRPr>
            </a:lvl9pPr>
          </a:lstStyle>
          <a:p>
            <a:pPr algn="r">
              <a:defRPr/>
            </a:pPr>
            <a:fld id="{39B240D4-B0E4-401F-9699-5B3EEC18C34D}" type="slidenum">
              <a:rPr lang="en-US" sz="900" smtClean="0">
                <a:solidFill>
                  <a:srgbClr val="000000"/>
                </a:solidFill>
                <a:latin typeface="Gotham Light" pitchFamily="50" charset="0"/>
              </a:rPr>
              <a:pPr algn="r">
                <a:defRPr/>
              </a:pPr>
              <a:t>‹#›</a:t>
            </a:fld>
            <a:endParaRPr lang="en-US" sz="900" dirty="0">
              <a:solidFill>
                <a:srgbClr val="4D4F53"/>
              </a:solidFill>
              <a:latin typeface="Gotham Light" pitchFamily="50" charset="0"/>
            </a:endParaRPr>
          </a:p>
        </p:txBody>
      </p:sp>
    </p:spTree>
    <p:extLst>
      <p:ext uri="{BB962C8B-B14F-4D97-AF65-F5344CB8AC3E}">
        <p14:creationId xmlns:p14="http://schemas.microsoft.com/office/powerpoint/2010/main" val="24643607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173080"/>
            <a:ext cx="6370320" cy="1554480"/>
          </a:xfrm>
          <a:prstGeom prst="rect">
            <a:avLst/>
          </a:prstGeom>
        </p:spPr>
        <p:txBody>
          <a:bodyPr lIns="101882" tIns="50941" rIns="101882" bIns="50941"/>
          <a:lstStyle/>
          <a:p>
            <a:r>
              <a:rPr lang="en-US" smtClean="0"/>
              <a:t>Click to edit Master title style</a:t>
            </a:r>
            <a:endParaRPr lang="en-US"/>
          </a:p>
        </p:txBody>
      </p:sp>
      <p:sp>
        <p:nvSpPr>
          <p:cNvPr id="3" name="Content Placeholder 2"/>
          <p:cNvSpPr>
            <a:spLocks noGrp="1"/>
          </p:cNvSpPr>
          <p:nvPr>
            <p:ph idx="1"/>
          </p:nvPr>
        </p:nvSpPr>
        <p:spPr>
          <a:xfrm>
            <a:off x="502920" y="1986280"/>
            <a:ext cx="8382000" cy="4956705"/>
          </a:xfrm>
          <a:prstGeom prst="rect">
            <a:avLst/>
          </a:prstGeom>
        </p:spPr>
        <p:txBody>
          <a:bodyPr lIns="101882" tIns="50941" rIns="101882" bIns="50941"/>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502920" y="6995161"/>
            <a:ext cx="3771900" cy="345440"/>
          </a:xfrm>
          <a:prstGeom prst="rect">
            <a:avLst/>
          </a:prstGeom>
        </p:spPr>
        <p:txBody>
          <a:bodyPr lIns="101882" tIns="50941" rIns="101882" bIns="50941"/>
          <a:lstStyle/>
          <a:p>
            <a:pPr eaLnBrk="1" latinLnBrk="0" hangingPunct="1"/>
            <a:fld id="{AA636289-0F64-434F-BD88-1C3C110B3DDB}" type="datetime1">
              <a:rPr lang="en-US" smtClean="0"/>
              <a:t>12/19/2016</a:t>
            </a:fld>
            <a:endParaRPr lang="en-US" dirty="0"/>
          </a:p>
        </p:txBody>
      </p:sp>
      <p:sp>
        <p:nvSpPr>
          <p:cNvPr id="5" name="Footer Placeholder 4"/>
          <p:cNvSpPr>
            <a:spLocks noGrp="1"/>
          </p:cNvSpPr>
          <p:nvPr>
            <p:ph type="ftr" sz="quarter" idx="11"/>
          </p:nvPr>
        </p:nvSpPr>
        <p:spPr>
          <a:xfrm>
            <a:off x="502920" y="7358592"/>
            <a:ext cx="3771900" cy="321691"/>
          </a:xfrm>
          <a:prstGeom prst="rect">
            <a:avLst/>
          </a:prstGeom>
        </p:spPr>
        <p:txBody>
          <a:bodyPr lIns="101882" tIns="50941" rIns="101882" bIns="50941"/>
          <a:lstStyle/>
          <a:p>
            <a:endParaRPr kumimoji="0" lang="en-US"/>
          </a:p>
        </p:txBody>
      </p:sp>
      <p:sp>
        <p:nvSpPr>
          <p:cNvPr id="6" name="Slide Number Placeholder 5"/>
          <p:cNvSpPr>
            <a:spLocks noGrp="1"/>
          </p:cNvSpPr>
          <p:nvPr>
            <p:ph type="sldNum" sz="quarter" idx="12"/>
          </p:nvPr>
        </p:nvSpPr>
        <p:spPr>
          <a:xfrm rot="16200000">
            <a:off x="9028187" y="6676316"/>
            <a:ext cx="1491150" cy="401638"/>
          </a:xfrm>
          <a:prstGeom prst="rect">
            <a:avLst/>
          </a:prstGeom>
        </p:spPr>
        <p:txBody>
          <a:bodyPr lIns="101882" tIns="50941" rIns="101882" bIns="50941"/>
          <a:lstStyle/>
          <a:p>
            <a:fld id="{EA7C8D44-3667-46F6-9772-CC52308E2A7F}" type="slidenum">
              <a:rPr kumimoji="0" lang="en-US" smtClean="0"/>
              <a:pPr eaLnBrk="1" latinLnBrk="0" hangingPunct="1"/>
              <a:t>‹#›</a:t>
            </a:fld>
            <a:endParaRPr kumimoji="0"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02920" y="1640840"/>
            <a:ext cx="8549640" cy="4897332"/>
          </a:xfrm>
          <a:prstGeom prst="rect">
            <a:avLst/>
          </a:prstGeom>
        </p:spPr>
        <p:txBody>
          <a:bodyPr lIns="101882" tIns="50941" rIns="101882" bIns="50941" anchor="ctr">
            <a:noAutofit/>
          </a:bodyPr>
          <a:lstStyle>
            <a:lvl1pPr algn="l">
              <a:lnSpc>
                <a:spcPct val="100000"/>
              </a:lnSpc>
              <a:defRPr sz="9800" b="0" cap="all" spc="-89" baseline="0">
                <a:solidFill>
                  <a:schemeClr val="tx1"/>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502920" y="259081"/>
            <a:ext cx="8549640" cy="1209040"/>
          </a:xfrm>
          <a:prstGeom prst="rect">
            <a:avLst/>
          </a:prstGeom>
        </p:spPr>
        <p:txBody>
          <a:bodyPr lIns="101882" tIns="50941" rIns="101882" bIns="50941" anchor="b"/>
          <a:lstStyle>
            <a:lvl1pPr marL="0" indent="0">
              <a:buNone/>
              <a:defRPr sz="2200" b="0" cap="all" spc="134" baseline="0">
                <a:solidFill>
                  <a:schemeClr val="tx2"/>
                </a:solidFill>
                <a:latin typeface="+mj-lt"/>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a:xfrm>
            <a:off x="502920" y="6995161"/>
            <a:ext cx="3771900" cy="345440"/>
          </a:xfrm>
          <a:prstGeom prst="rect">
            <a:avLst/>
          </a:prstGeom>
        </p:spPr>
        <p:txBody>
          <a:bodyPr lIns="101882" tIns="50941" rIns="101882" bIns="50941"/>
          <a:lstStyle/>
          <a:p>
            <a:pPr eaLnBrk="1" latinLnBrk="0" hangingPunct="1"/>
            <a:fld id="{2519F811-C05A-4DB8-9D46-18365449C093}" type="datetime1">
              <a:rPr lang="en-US" smtClean="0"/>
              <a:t>12/19/2016</a:t>
            </a:fld>
            <a:endParaRPr lang="en-US" dirty="0"/>
          </a:p>
        </p:txBody>
      </p:sp>
      <p:sp>
        <p:nvSpPr>
          <p:cNvPr id="8" name="Slide Number Placeholder 7"/>
          <p:cNvSpPr>
            <a:spLocks noGrp="1"/>
          </p:cNvSpPr>
          <p:nvPr>
            <p:ph type="sldNum" sz="quarter" idx="11"/>
          </p:nvPr>
        </p:nvSpPr>
        <p:spPr>
          <a:xfrm rot="16200000">
            <a:off x="9028187" y="6676316"/>
            <a:ext cx="1491150" cy="401638"/>
          </a:xfrm>
          <a:prstGeom prst="rect">
            <a:avLst/>
          </a:prstGeom>
        </p:spPr>
        <p:txBody>
          <a:bodyPr lIns="101882" tIns="50941" rIns="101882" bIns="50941"/>
          <a:lstStyle/>
          <a:p>
            <a:fld id="{EA7C8D44-3667-46F6-9772-CC52308E2A7F}" type="slidenum">
              <a:rPr kumimoji="0" lang="en-US" smtClean="0"/>
              <a:pPr eaLnBrk="1" latinLnBrk="0" hangingPunct="1"/>
              <a:t>‹#›</a:t>
            </a:fld>
            <a:endParaRPr kumimoji="0" lang="en-US" dirty="0"/>
          </a:p>
        </p:txBody>
      </p:sp>
      <p:sp>
        <p:nvSpPr>
          <p:cNvPr id="9" name="Footer Placeholder 8"/>
          <p:cNvSpPr>
            <a:spLocks noGrp="1"/>
          </p:cNvSpPr>
          <p:nvPr>
            <p:ph type="ftr" sz="quarter" idx="12"/>
          </p:nvPr>
        </p:nvSpPr>
        <p:spPr>
          <a:xfrm>
            <a:off x="502920" y="7358592"/>
            <a:ext cx="3771900" cy="321691"/>
          </a:xfrm>
          <a:prstGeom prst="rect">
            <a:avLst/>
          </a:prstGeom>
        </p:spPr>
        <p:txBody>
          <a:bodyPr lIns="101882" tIns="50941" rIns="101882" bIns="50941"/>
          <a:lstStyle/>
          <a:p>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5" Type="http://schemas.openxmlformats.org/officeDocument/2006/relationships/slideLayout" Target="../slideLayouts/slideLayout6.xml"/><Relationship Id="rId4" Type="http://schemas.openxmlformats.org/officeDocument/2006/relationships/slideLayout" Target="../slideLayouts/slideLayout5.xml"/><Relationship Id="rId9"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12.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theme" Target="../theme/theme3.xml"/><Relationship Id="rId5" Type="http://schemas.openxmlformats.org/officeDocument/2006/relationships/slideLayout" Target="../slideLayouts/slideLayout14.xml"/><Relationship Id="rId4" Type="http://schemas.openxmlformats.org/officeDocument/2006/relationships/slideLayout" Target="../slideLayouts/slideLayout1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504424153"/>
      </p:ext>
    </p:extLst>
  </p:cSld>
  <p:clrMap bg1="lt1" tx1="dk1" bg2="lt2" tx2="dk2" accent1="accent1" accent2="accent2" accent3="accent3" accent4="accent4" accent5="accent5" accent6="accent6" hlink="hlink" folHlink="folHlink"/>
  <p:sldLayoutIdLst>
    <p:sldLayoutId id="2147483874" r:id="rId1"/>
  </p:sldLayoutIdLst>
  <p:txStyles>
    <p:titleStyle>
      <a:lvl1pPr algn="ctr" defTabSz="1018705" rtl="0" eaLnBrk="1" latinLnBrk="0" hangingPunct="1">
        <a:spcBef>
          <a:spcPct val="0"/>
        </a:spcBef>
        <a:buNone/>
        <a:defRPr sz="4900" kern="1200">
          <a:solidFill>
            <a:schemeClr val="tx1"/>
          </a:solidFill>
          <a:latin typeface="+mj-lt"/>
          <a:ea typeface="+mj-ea"/>
          <a:cs typeface="+mj-cs"/>
        </a:defRPr>
      </a:lvl1pPr>
    </p:titleStyle>
    <p:bodyStyle>
      <a:lvl1pPr marL="382015" indent="-382015" algn="l" defTabSz="1018705"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698" indent="-318346" algn="l" defTabSz="1018705"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382" indent="-254676" algn="l" defTabSz="1018705"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734" indent="-254676" algn="l" defTabSz="1018705"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087" indent="-254676" algn="l" defTabSz="1018705"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440" indent="-254676" algn="l" defTabSz="1018705"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0793" indent="-254676" algn="l" defTabSz="1018705"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145" indent="-254676" algn="l" defTabSz="1018705"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29498" indent="-254676" algn="l" defTabSz="1018705"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705" rtl="0" eaLnBrk="1" latinLnBrk="0" hangingPunct="1">
        <a:defRPr sz="2000" kern="1200">
          <a:solidFill>
            <a:schemeClr val="tx1"/>
          </a:solidFill>
          <a:latin typeface="+mn-lt"/>
          <a:ea typeface="+mn-ea"/>
          <a:cs typeface="+mn-cs"/>
        </a:defRPr>
      </a:lvl1pPr>
      <a:lvl2pPr marL="509352" algn="l" defTabSz="1018705" rtl="0" eaLnBrk="1" latinLnBrk="0" hangingPunct="1">
        <a:defRPr sz="2000" kern="1200">
          <a:solidFill>
            <a:schemeClr val="tx1"/>
          </a:solidFill>
          <a:latin typeface="+mn-lt"/>
          <a:ea typeface="+mn-ea"/>
          <a:cs typeface="+mn-cs"/>
        </a:defRPr>
      </a:lvl2pPr>
      <a:lvl3pPr marL="1018705" algn="l" defTabSz="1018705" rtl="0" eaLnBrk="1" latinLnBrk="0" hangingPunct="1">
        <a:defRPr sz="2000" kern="1200">
          <a:solidFill>
            <a:schemeClr val="tx1"/>
          </a:solidFill>
          <a:latin typeface="+mn-lt"/>
          <a:ea typeface="+mn-ea"/>
          <a:cs typeface="+mn-cs"/>
        </a:defRPr>
      </a:lvl3pPr>
      <a:lvl4pPr marL="1528058" algn="l" defTabSz="1018705" rtl="0" eaLnBrk="1" latinLnBrk="0" hangingPunct="1">
        <a:defRPr sz="2000" kern="1200">
          <a:solidFill>
            <a:schemeClr val="tx1"/>
          </a:solidFill>
          <a:latin typeface="+mn-lt"/>
          <a:ea typeface="+mn-ea"/>
          <a:cs typeface="+mn-cs"/>
        </a:defRPr>
      </a:lvl4pPr>
      <a:lvl5pPr marL="2037411" algn="l" defTabSz="1018705" rtl="0" eaLnBrk="1" latinLnBrk="0" hangingPunct="1">
        <a:defRPr sz="2000" kern="1200">
          <a:solidFill>
            <a:schemeClr val="tx1"/>
          </a:solidFill>
          <a:latin typeface="+mn-lt"/>
          <a:ea typeface="+mn-ea"/>
          <a:cs typeface="+mn-cs"/>
        </a:defRPr>
      </a:lvl5pPr>
      <a:lvl6pPr marL="2546764" algn="l" defTabSz="1018705" rtl="0" eaLnBrk="1" latinLnBrk="0" hangingPunct="1">
        <a:defRPr sz="2000" kern="1200">
          <a:solidFill>
            <a:schemeClr val="tx1"/>
          </a:solidFill>
          <a:latin typeface="+mn-lt"/>
          <a:ea typeface="+mn-ea"/>
          <a:cs typeface="+mn-cs"/>
        </a:defRPr>
      </a:lvl6pPr>
      <a:lvl7pPr marL="3056116" algn="l" defTabSz="1018705" rtl="0" eaLnBrk="1" latinLnBrk="0" hangingPunct="1">
        <a:defRPr sz="2000" kern="1200">
          <a:solidFill>
            <a:schemeClr val="tx1"/>
          </a:solidFill>
          <a:latin typeface="+mn-lt"/>
          <a:ea typeface="+mn-ea"/>
          <a:cs typeface="+mn-cs"/>
        </a:defRPr>
      </a:lvl7pPr>
      <a:lvl8pPr marL="3565469" algn="l" defTabSz="1018705" rtl="0" eaLnBrk="1" latinLnBrk="0" hangingPunct="1">
        <a:defRPr sz="2000" kern="1200">
          <a:solidFill>
            <a:schemeClr val="tx1"/>
          </a:solidFill>
          <a:latin typeface="+mn-lt"/>
          <a:ea typeface="+mn-ea"/>
          <a:cs typeface="+mn-cs"/>
        </a:defRPr>
      </a:lvl8pPr>
      <a:lvl9pPr marL="4074821" algn="l" defTabSz="1018705" rtl="0" eaLnBrk="1" latinLnBrk="0" hangingPunct="1">
        <a:defRPr sz="20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074458838"/>
      </p:ext>
    </p:extLst>
  </p:cSld>
  <p:clrMap bg1="lt1" tx1="dk1" bg2="lt2" tx2="dk2" accent1="accent1" accent2="accent2" accent3="accent3" accent4="accent4" accent5="accent5" accent6="accent6" hlink="hlink" folHlink="folHlink"/>
  <p:sldLayoutIdLst>
    <p:sldLayoutId id="2147483878" r:id="rId1"/>
    <p:sldLayoutId id="2147483882" r:id="rId2"/>
    <p:sldLayoutId id="2147483883" r:id="rId3"/>
    <p:sldLayoutId id="2147483884" r:id="rId4"/>
    <p:sldLayoutId id="2147483885" r:id="rId5"/>
    <p:sldLayoutId id="2147483886" r:id="rId6"/>
    <p:sldLayoutId id="2147483898" r:id="rId7"/>
    <p:sldLayoutId id="2147483899" r:id="rId8"/>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789007350"/>
      </p:ext>
    </p:extLst>
  </p:cSld>
  <p:clrMap bg1="lt1" tx1="dk1" bg2="lt2" tx2="dk2" accent1="accent1" accent2="accent2" accent3="accent3" accent4="accent4" accent5="accent5" accent6="accent6" hlink="hlink" folHlink="folHlink"/>
  <p:sldLayoutIdLst>
    <p:sldLayoutId id="2147483893" r:id="rId1"/>
    <p:sldLayoutId id="2147483894" r:id="rId2"/>
    <p:sldLayoutId id="2147483895" r:id="rId3"/>
    <p:sldLayoutId id="2147483896" r:id="rId4"/>
    <p:sldLayoutId id="2147483897" r:id="rId5"/>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anose="020B0604020202020204"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anose="020B0604020202020204"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anose="020B0604020202020204"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anose="020B0604020202020204"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hyperlink" Target="mailto:ANACMilton@gmail.com" TargetMode="External"/><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chart" Target="../charts/chart3.xml"/><Relationship Id="rId1" Type="http://schemas.openxmlformats.org/officeDocument/2006/relationships/slideLayout" Target="../slideLayouts/slideLayout3.xml"/><Relationship Id="rId6" Type="http://schemas.openxmlformats.org/officeDocument/2006/relationships/chart" Target="../charts/chart7.xml"/><Relationship Id="rId5" Type="http://schemas.openxmlformats.org/officeDocument/2006/relationships/chart" Target="../charts/chart6.xml"/><Relationship Id="rId4" Type="http://schemas.openxmlformats.org/officeDocument/2006/relationships/chart" Target="../charts/chart5.xml"/></Relationships>
</file>

<file path=ppt/slides/_rels/slide5.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chart" Target="../charts/chart9.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11"/>
          </p:nvPr>
        </p:nvSpPr>
        <p:spPr/>
        <p:txBody>
          <a:bodyPr/>
          <a:lstStyle/>
          <a:p>
            <a:r>
              <a:rPr lang="en-US" dirty="0" smtClean="0">
                <a:latin typeface="Arial"/>
                <a:cs typeface="Arial"/>
              </a:rPr>
              <a:t>ANAC Report to the Milton Board of Selectmen </a:t>
            </a:r>
            <a:endParaRPr lang="en-US" dirty="0">
              <a:latin typeface="Arial"/>
              <a:cs typeface="Arial"/>
            </a:endParaRPr>
          </a:p>
        </p:txBody>
      </p:sp>
      <p:sp>
        <p:nvSpPr>
          <p:cNvPr id="3" name="Text Placeholder 2"/>
          <p:cNvSpPr>
            <a:spLocks noGrp="1"/>
          </p:cNvSpPr>
          <p:nvPr>
            <p:ph type="body" sz="quarter" idx="12"/>
          </p:nvPr>
        </p:nvSpPr>
        <p:spPr/>
        <p:txBody>
          <a:bodyPr/>
          <a:lstStyle/>
          <a:p>
            <a:r>
              <a:rPr lang="en-US" dirty="0" smtClean="0">
                <a:latin typeface="Arial"/>
                <a:cs typeface="Arial"/>
              </a:rPr>
              <a:t>March 8, 2016</a:t>
            </a:r>
            <a:endParaRPr lang="en-US" dirty="0">
              <a:latin typeface="Arial"/>
              <a:cs typeface="Arial"/>
            </a:endParaRPr>
          </a:p>
        </p:txBody>
      </p:sp>
    </p:spTree>
    <p:extLst>
      <p:ext uri="{BB962C8B-B14F-4D97-AF65-F5344CB8AC3E}">
        <p14:creationId xmlns:p14="http://schemas.microsoft.com/office/powerpoint/2010/main" val="33520320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31"/>
          </p:nvPr>
        </p:nvSpPr>
        <p:spPr/>
        <p:txBody>
          <a:bodyPr/>
          <a:lstStyle/>
          <a:p>
            <a:endParaRPr lang="en-US"/>
          </a:p>
        </p:txBody>
      </p:sp>
      <p:sp>
        <p:nvSpPr>
          <p:cNvPr id="3" name="Text Placeholder 2"/>
          <p:cNvSpPr>
            <a:spLocks noGrp="1"/>
          </p:cNvSpPr>
          <p:nvPr>
            <p:ph type="body" sz="quarter" idx="22"/>
          </p:nvPr>
        </p:nvSpPr>
        <p:spPr/>
        <p:txBody>
          <a:bodyPr/>
          <a:lstStyle/>
          <a:p>
            <a:r>
              <a:rPr lang="en-US" dirty="0" smtClean="0"/>
              <a:t>REPORT ON THE BUSPH AIR QUALITY STUDY</a:t>
            </a:r>
            <a:endParaRPr lang="en-US" dirty="0"/>
          </a:p>
        </p:txBody>
      </p:sp>
      <p:sp>
        <p:nvSpPr>
          <p:cNvPr id="4" name="Text Placeholder 3"/>
          <p:cNvSpPr>
            <a:spLocks noGrp="1"/>
          </p:cNvSpPr>
          <p:nvPr>
            <p:ph type="body" sz="quarter" idx="23"/>
          </p:nvPr>
        </p:nvSpPr>
        <p:spPr/>
        <p:txBody>
          <a:bodyPr/>
          <a:lstStyle/>
          <a:p>
            <a:pPr marL="285750" indent="-285750">
              <a:buFont typeface="Arial"/>
              <a:buChar char="•"/>
            </a:pPr>
            <a:r>
              <a:rPr lang="en-US" sz="1600" dirty="0" smtClean="0"/>
              <a:t>Graduate students from the Boston University School of Public Health (BUSPH</a:t>
            </a:r>
            <a:r>
              <a:rPr lang="en-US" sz="1600" dirty="0"/>
              <a:t>) </a:t>
            </a:r>
            <a:r>
              <a:rPr lang="en-US" sz="1600" dirty="0" smtClean="0"/>
              <a:t>are </a:t>
            </a:r>
            <a:r>
              <a:rPr lang="en-US" sz="1600" dirty="0"/>
              <a:t>conducting a study of outside ultrafine particle </a:t>
            </a:r>
            <a:r>
              <a:rPr lang="en-US" sz="1600" dirty="0" smtClean="0"/>
              <a:t>pollution (UFP) </a:t>
            </a:r>
            <a:r>
              <a:rPr lang="en-US" sz="1600" dirty="0"/>
              <a:t>from low-flying airplane traffic over our town.  </a:t>
            </a:r>
            <a:endParaRPr lang="en-US" sz="1600" dirty="0" smtClean="0"/>
          </a:p>
          <a:p>
            <a:pPr marL="285750" indent="-285750">
              <a:buFont typeface="Arial"/>
              <a:buChar char="•"/>
            </a:pPr>
            <a:endParaRPr lang="en-US" sz="1600" dirty="0"/>
          </a:p>
          <a:p>
            <a:pPr marL="285750" indent="-285750">
              <a:buFont typeface="Arial"/>
              <a:buChar char="•"/>
            </a:pPr>
            <a:r>
              <a:rPr lang="en-US" sz="1600" dirty="0" smtClean="0"/>
              <a:t>This </a:t>
            </a:r>
            <a:r>
              <a:rPr lang="en-US" sz="1600" dirty="0"/>
              <a:t>small pilot study includes measuring pollution at several locations in town during the last half of March and presenting a report of the findings in early May.  </a:t>
            </a:r>
            <a:endParaRPr lang="en-US" sz="1600" dirty="0" smtClean="0"/>
          </a:p>
          <a:p>
            <a:pPr marL="285750" indent="-285750">
              <a:buFont typeface="Arial"/>
              <a:buChar char="•"/>
            </a:pPr>
            <a:endParaRPr lang="en-US" sz="1600" dirty="0"/>
          </a:p>
          <a:p>
            <a:pPr marL="285750" indent="-285750">
              <a:buFont typeface="Arial"/>
              <a:buChar char="•"/>
            </a:pPr>
            <a:r>
              <a:rPr lang="en-US" sz="1600" dirty="0" smtClean="0"/>
              <a:t>Given the scope of the study, and the fact that UFPs are an issue for flights that are below 3,000 feet, students will be focusing on residences under the 4R flight path.  </a:t>
            </a:r>
            <a:endParaRPr lang="en-US" sz="1600" dirty="0"/>
          </a:p>
          <a:p>
            <a:pPr marL="285750" indent="-285750">
              <a:buFont typeface="Arial"/>
              <a:buChar char="•"/>
            </a:pPr>
            <a:endParaRPr lang="en-US" sz="1600" dirty="0" smtClean="0"/>
          </a:p>
          <a:p>
            <a:pPr marL="285750" indent="-285750">
              <a:buFont typeface="Arial"/>
              <a:buChar char="•"/>
            </a:pPr>
            <a:r>
              <a:rPr lang="en-US" sz="1600" dirty="0" smtClean="0"/>
              <a:t>The 4L </a:t>
            </a:r>
            <a:r>
              <a:rPr lang="en-US" sz="1600" dirty="0" err="1" smtClean="0"/>
              <a:t>flightpath</a:t>
            </a:r>
            <a:r>
              <a:rPr lang="en-US" sz="1600" dirty="0" smtClean="0"/>
              <a:t> was also a consideration – however – 4R receives 6 times as much jet traffic as 4L.</a:t>
            </a:r>
          </a:p>
          <a:p>
            <a:pPr marL="285750" indent="-285750">
              <a:buFont typeface="Arial"/>
              <a:buChar char="•"/>
            </a:pPr>
            <a:endParaRPr lang="en-US" sz="1600" dirty="0"/>
          </a:p>
          <a:p>
            <a:pPr marL="285750" indent="-285750">
              <a:buFont typeface="Arial"/>
              <a:buChar char="•"/>
            </a:pPr>
            <a:r>
              <a:rPr lang="en-US" sz="1600" dirty="0" smtClean="0"/>
              <a:t>Measurements will take place during </a:t>
            </a:r>
            <a:r>
              <a:rPr lang="en-US" sz="1600" dirty="0"/>
              <a:t>the last 3 weeks of </a:t>
            </a:r>
            <a:r>
              <a:rPr lang="en-US" sz="1600" dirty="0" smtClean="0"/>
              <a:t>March: March </a:t>
            </a:r>
            <a:r>
              <a:rPr lang="en-US" sz="1600" dirty="0"/>
              <a:t>13-April </a:t>
            </a:r>
            <a:r>
              <a:rPr lang="en-US" sz="1600" dirty="0" smtClean="0"/>
              <a:t>2.</a:t>
            </a:r>
          </a:p>
          <a:p>
            <a:pPr marL="285750" indent="-285750">
              <a:buFont typeface="Arial"/>
              <a:buChar char="•"/>
            </a:pPr>
            <a:endParaRPr lang="en-US" sz="1600" dirty="0"/>
          </a:p>
          <a:p>
            <a:pPr marL="285750" indent="-285750">
              <a:buFont typeface="Arial"/>
              <a:buChar char="•"/>
            </a:pPr>
            <a:r>
              <a:rPr lang="en-US" sz="1600" dirty="0" smtClean="0"/>
              <a:t>Residents looking to participate in the study by allowing monitoring equipment to be placed in their yards are encouraged to contact ANAC at </a:t>
            </a:r>
            <a:r>
              <a:rPr lang="en-US" sz="1600" dirty="0" smtClean="0">
                <a:hlinkClick r:id="rId2"/>
              </a:rPr>
              <a:t>ANACMilton@gmail.com</a:t>
            </a:r>
            <a:r>
              <a:rPr lang="en-US" sz="1600" dirty="0" smtClean="0"/>
              <a:t> by March 11th. </a:t>
            </a:r>
            <a:endParaRPr lang="en-US" sz="1600" dirty="0"/>
          </a:p>
          <a:p>
            <a:pPr marL="285750" indent="-285750">
              <a:buFont typeface="Arial"/>
              <a:buChar char="•"/>
            </a:pPr>
            <a:endParaRPr lang="en-US" sz="1600" dirty="0"/>
          </a:p>
        </p:txBody>
      </p:sp>
      <p:sp>
        <p:nvSpPr>
          <p:cNvPr id="6" name="Text Placeholder 5"/>
          <p:cNvSpPr>
            <a:spLocks noGrp="1"/>
          </p:cNvSpPr>
          <p:nvPr>
            <p:ph type="body" sz="quarter" idx="35"/>
          </p:nvPr>
        </p:nvSpPr>
        <p:spPr>
          <a:xfrm>
            <a:off x="338328" y="1425248"/>
            <a:ext cx="2176272" cy="2397775"/>
          </a:xfrm>
        </p:spPr>
        <p:txBody>
          <a:bodyPr/>
          <a:lstStyle/>
          <a:p>
            <a:r>
              <a:rPr lang="en-US" dirty="0" smtClean="0"/>
              <a:t>Matt Crowley from ANAC initiated contact with Jon Levy at Boston University, and Cindy Christiansen, Ph.D., is working with the students to design the study.</a:t>
            </a:r>
          </a:p>
          <a:p>
            <a:pPr marL="0" indent="0">
              <a:buNone/>
            </a:pPr>
            <a:endParaRPr lang="en-US" dirty="0"/>
          </a:p>
          <a:p>
            <a:r>
              <a:rPr lang="en-US" dirty="0" smtClean="0"/>
              <a:t>ANAC is helping identify and secure access to suitable monitoring sites around the town.</a:t>
            </a:r>
          </a:p>
          <a:p>
            <a:endParaRPr lang="en-US" dirty="0"/>
          </a:p>
          <a:p>
            <a:r>
              <a:rPr lang="en-US" dirty="0" smtClean="0"/>
              <a:t>The students will identify which sites best met their </a:t>
            </a:r>
            <a:r>
              <a:rPr lang="en-US" dirty="0"/>
              <a:t>needs</a:t>
            </a:r>
            <a:r>
              <a:rPr lang="en-US" dirty="0" smtClean="0"/>
              <a:t>.</a:t>
            </a:r>
          </a:p>
          <a:p>
            <a:endParaRPr lang="en-US" dirty="0"/>
          </a:p>
          <a:p>
            <a:r>
              <a:rPr lang="en-US" dirty="0" smtClean="0"/>
              <a:t>The </a:t>
            </a:r>
            <a:r>
              <a:rPr lang="en-US" dirty="0"/>
              <a:t>students will </a:t>
            </a:r>
            <a:r>
              <a:rPr lang="en-US" dirty="0" smtClean="0"/>
              <a:t>report </a:t>
            </a:r>
            <a:r>
              <a:rPr lang="en-US" dirty="0"/>
              <a:t>the results of the study to the Board of Health.</a:t>
            </a:r>
          </a:p>
          <a:p>
            <a:endParaRPr lang="en-US" dirty="0"/>
          </a:p>
          <a:p>
            <a:r>
              <a:rPr lang="en-US" dirty="0"/>
              <a:t>ANAC would like the students to also report the results of the study to the Board of Selectmen.</a:t>
            </a:r>
          </a:p>
          <a:p>
            <a:endParaRPr lang="en-US" dirty="0"/>
          </a:p>
        </p:txBody>
      </p:sp>
      <p:sp>
        <p:nvSpPr>
          <p:cNvPr id="7" name="Text Placeholder 6"/>
          <p:cNvSpPr>
            <a:spLocks noGrp="1"/>
          </p:cNvSpPr>
          <p:nvPr>
            <p:ph type="body" sz="quarter" idx="21"/>
          </p:nvPr>
        </p:nvSpPr>
        <p:spPr>
          <a:xfrm>
            <a:off x="342265" y="571500"/>
            <a:ext cx="2172335" cy="818686"/>
          </a:xfrm>
        </p:spPr>
        <p:txBody>
          <a:bodyPr/>
          <a:lstStyle/>
          <a:p>
            <a:r>
              <a:rPr lang="en-US" dirty="0" smtClean="0"/>
              <a:t>Students from the Boston University School of Public Health are preparing to measure air quality in Milton</a:t>
            </a:r>
            <a:endParaRPr lang="en-US" dirty="0"/>
          </a:p>
        </p:txBody>
      </p:sp>
    </p:spTree>
    <p:extLst>
      <p:ext uri="{BB962C8B-B14F-4D97-AF65-F5344CB8AC3E}">
        <p14:creationId xmlns:p14="http://schemas.microsoft.com/office/powerpoint/2010/main" val="14111411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31"/>
          </p:nvPr>
        </p:nvSpPr>
        <p:spPr/>
        <p:txBody>
          <a:bodyPr/>
          <a:lstStyle/>
          <a:p>
            <a:endParaRPr lang="en-US"/>
          </a:p>
        </p:txBody>
      </p:sp>
      <p:sp>
        <p:nvSpPr>
          <p:cNvPr id="3" name="Text Placeholder 2"/>
          <p:cNvSpPr>
            <a:spLocks noGrp="1"/>
          </p:cNvSpPr>
          <p:nvPr>
            <p:ph type="body" sz="quarter" idx="22"/>
          </p:nvPr>
        </p:nvSpPr>
        <p:spPr/>
        <p:txBody>
          <a:bodyPr/>
          <a:lstStyle/>
          <a:p>
            <a:r>
              <a:rPr lang="en-US" dirty="0" smtClean="0"/>
              <a:t>RECOMMENDATIONS</a:t>
            </a:r>
            <a:endParaRPr lang="en-US" dirty="0"/>
          </a:p>
        </p:txBody>
      </p:sp>
      <p:sp>
        <p:nvSpPr>
          <p:cNvPr id="4" name="Text Placeholder 3"/>
          <p:cNvSpPr>
            <a:spLocks noGrp="1"/>
          </p:cNvSpPr>
          <p:nvPr>
            <p:ph type="body" sz="quarter" idx="23"/>
          </p:nvPr>
        </p:nvSpPr>
        <p:spPr>
          <a:xfrm>
            <a:off x="2795052" y="1114748"/>
            <a:ext cx="6803136" cy="5663018"/>
          </a:xfrm>
        </p:spPr>
        <p:txBody>
          <a:bodyPr/>
          <a:lstStyle/>
          <a:p>
            <a:pPr marL="228600" indent="-228600">
              <a:buFont typeface="+mj-lt"/>
              <a:buAutoNum type="arabicPeriod"/>
            </a:pPr>
            <a:r>
              <a:rPr lang="en-US" sz="1300" dirty="0"/>
              <a:t>As follow up to the requests made in the Board's </a:t>
            </a:r>
            <a:r>
              <a:rPr lang="en-US" sz="1300" dirty="0" smtClean="0"/>
              <a:t>11/9</a:t>
            </a:r>
            <a:r>
              <a:rPr lang="en-US" sz="1300" dirty="0"/>
              <a:t>/</a:t>
            </a:r>
            <a:r>
              <a:rPr lang="en-US" sz="1300" dirty="0" smtClean="0"/>
              <a:t>15 </a:t>
            </a:r>
            <a:r>
              <a:rPr lang="en-US" sz="1300" dirty="0"/>
              <a:t>letter to the FAA, </a:t>
            </a:r>
            <a:r>
              <a:rPr lang="en-US" sz="1300" dirty="0" err="1"/>
              <a:t>Massport</a:t>
            </a:r>
            <a:r>
              <a:rPr lang="en-US" sz="1300" dirty="0"/>
              <a:t>, and the president of the Logan </a:t>
            </a:r>
            <a:r>
              <a:rPr lang="en-US" sz="1300" dirty="0" smtClean="0"/>
              <a:t>CAC, again request a face-to-face meeting with the FAA and/or </a:t>
            </a:r>
            <a:r>
              <a:rPr lang="en-US" sz="1300" dirty="0" err="1" smtClean="0"/>
              <a:t>Massport</a:t>
            </a:r>
            <a:r>
              <a:rPr lang="en-US" sz="1300" dirty="0" smtClean="0"/>
              <a:t> – and continue to do so on a monthly basis – until such a meeting takes place to address our deep concerns over the inherent flaws in the BLANS process.</a:t>
            </a:r>
          </a:p>
          <a:p>
            <a:pPr marL="228600" indent="-228600">
              <a:buFont typeface="+mj-lt"/>
              <a:buAutoNum type="arabicPeriod"/>
            </a:pPr>
            <a:endParaRPr lang="en-US" sz="1300" dirty="0" smtClean="0"/>
          </a:p>
          <a:p>
            <a:pPr marL="228600" indent="-228600">
              <a:buFont typeface="+mj-lt"/>
              <a:buAutoNum type="arabicPeriod"/>
            </a:pPr>
            <a:r>
              <a:rPr lang="en-US" sz="1300" dirty="0" smtClean="0"/>
              <a:t>Request a meeting with Governor Baker’s office to discuss </a:t>
            </a:r>
            <a:r>
              <a:rPr lang="en-US" sz="1300" dirty="0" err="1" smtClean="0"/>
              <a:t>Massport</a:t>
            </a:r>
            <a:r>
              <a:rPr lang="en-US" sz="1300" dirty="0" smtClean="0"/>
              <a:t>, BLANS, and the negative impact that overall runway use has on Milton.</a:t>
            </a:r>
          </a:p>
          <a:p>
            <a:pPr marL="228600" indent="-228600">
              <a:buFont typeface="+mj-lt"/>
              <a:buAutoNum type="arabicPeriod"/>
            </a:pPr>
            <a:endParaRPr lang="en-US" sz="1300" dirty="0"/>
          </a:p>
          <a:p>
            <a:pPr marL="228600" indent="-228600">
              <a:buFont typeface="+mj-lt"/>
              <a:buAutoNum type="arabicPeriod"/>
            </a:pPr>
            <a:r>
              <a:rPr lang="en-US" sz="1300" dirty="0" smtClean="0"/>
              <a:t>Follow up with Congressman Lynch and others regarding the output and deliverables from the December 3, 2015 meeting at Milton High School.</a:t>
            </a:r>
          </a:p>
          <a:p>
            <a:pPr marL="228600" indent="-228600">
              <a:buFont typeface="+mj-lt"/>
              <a:buAutoNum type="arabicPeriod"/>
            </a:pPr>
            <a:endParaRPr lang="en-US" sz="1300" dirty="0"/>
          </a:p>
          <a:p>
            <a:pPr marL="228600" indent="-228600">
              <a:buFont typeface="+mj-lt"/>
              <a:buAutoNum type="arabicPeriod"/>
            </a:pPr>
            <a:r>
              <a:rPr lang="en-US" sz="1300" dirty="0" smtClean="0"/>
              <a:t>Ask Congressman Lynch’s office to request that the Institute of Medicine (IOM) form </a:t>
            </a:r>
            <a:r>
              <a:rPr lang="en-US" sz="1300" dirty="0"/>
              <a:t>a study committee that will synthesize all current scientific information on the health effects of airplane and other traffic pollution on adults and children.  </a:t>
            </a:r>
            <a:r>
              <a:rPr lang="en-US" sz="1300" dirty="0" smtClean="0"/>
              <a:t>This synthesis should include </a:t>
            </a:r>
            <a:r>
              <a:rPr lang="en-US" sz="1300" dirty="0"/>
              <a:t>evidence on the health effects of sleep disturbance and deprivation as </a:t>
            </a:r>
            <a:r>
              <a:rPr lang="en-US" sz="1300" dirty="0" smtClean="0"/>
              <a:t>well the effects of air </a:t>
            </a:r>
            <a:r>
              <a:rPr lang="en-US" sz="1300" dirty="0"/>
              <a:t>and noise pollution.  The goal is to define </a:t>
            </a:r>
            <a:r>
              <a:rPr lang="en-US" sz="1300" dirty="0" smtClean="0"/>
              <a:t>persistent </a:t>
            </a:r>
            <a:r>
              <a:rPr lang="en-US" sz="1300" dirty="0"/>
              <a:t>exposure to </a:t>
            </a:r>
            <a:r>
              <a:rPr lang="en-US" sz="1300" dirty="0" smtClean="0"/>
              <a:t>low-flying </a:t>
            </a:r>
            <a:r>
              <a:rPr lang="en-US" sz="1300" dirty="0"/>
              <a:t>jets as a public health problem, much like was eventually done for second hand </a:t>
            </a:r>
            <a:r>
              <a:rPr lang="en-US" sz="1300" dirty="0" smtClean="0"/>
              <a:t>smoke.</a:t>
            </a:r>
          </a:p>
          <a:p>
            <a:pPr marL="228600" indent="-228600">
              <a:buFont typeface="+mj-lt"/>
              <a:buAutoNum type="arabicPeriod"/>
            </a:pPr>
            <a:endParaRPr lang="en-US" sz="1300" dirty="0"/>
          </a:p>
          <a:p>
            <a:pPr marL="228600" indent="-228600">
              <a:buFont typeface="+mj-lt"/>
              <a:buAutoNum type="arabicPeriod"/>
            </a:pPr>
            <a:r>
              <a:rPr lang="en-US" sz="1300" dirty="0" smtClean="0"/>
              <a:t>Engage a lobbyist to work on behalf of Milton to raise awareness of the ongoing negative impact of the FAA’s </a:t>
            </a:r>
            <a:r>
              <a:rPr lang="en-US" sz="1300" dirty="0" err="1" smtClean="0"/>
              <a:t>NextGen</a:t>
            </a:r>
            <a:r>
              <a:rPr lang="en-US" sz="1300" dirty="0" smtClean="0"/>
              <a:t> program.</a:t>
            </a:r>
          </a:p>
          <a:p>
            <a:pPr marL="228600" indent="-228600">
              <a:buFont typeface="+mj-lt"/>
              <a:buAutoNum type="arabicPeriod"/>
            </a:pPr>
            <a:endParaRPr lang="en-US" sz="1300" dirty="0"/>
          </a:p>
          <a:p>
            <a:pPr marL="228600" indent="-228600">
              <a:buFont typeface="+mj-lt"/>
              <a:buAutoNum type="arabicPeriod"/>
            </a:pPr>
            <a:r>
              <a:rPr lang="en-US" sz="1300" dirty="0" smtClean="0"/>
              <a:t>Review </a:t>
            </a:r>
            <a:r>
              <a:rPr lang="en-US" sz="1300" dirty="0"/>
              <a:t>the August </a:t>
            </a:r>
            <a:r>
              <a:rPr lang="en-US" sz="1300" dirty="0" smtClean="0"/>
              <a:t>2, 2002 Record of Decision (ROD) to assess whether the ROD requires adherence to PRAS goals and reporting.</a:t>
            </a:r>
          </a:p>
          <a:p>
            <a:endParaRPr lang="en-US" sz="1300" dirty="0"/>
          </a:p>
          <a:p>
            <a:pPr marL="228600" indent="-228600">
              <a:buFont typeface="+mj-lt"/>
              <a:buAutoNum type="arabicPeriod"/>
            </a:pPr>
            <a:r>
              <a:rPr lang="en-US" sz="1300" dirty="0" smtClean="0"/>
              <a:t>Write to the airlines that operate flights over Milton – either alone, or with </a:t>
            </a:r>
            <a:r>
              <a:rPr lang="en-US" sz="1300" dirty="0" err="1" smtClean="0"/>
              <a:t>Massport</a:t>
            </a:r>
            <a:r>
              <a:rPr lang="en-US" sz="1300" dirty="0" smtClean="0"/>
              <a:t> – to ask them to install vortex generators on the A320 series aircraft to reduce airplane noise.</a:t>
            </a:r>
          </a:p>
          <a:p>
            <a:pPr marL="228600" indent="-228600">
              <a:buFont typeface="+mj-lt"/>
              <a:buAutoNum type="arabicPeriod"/>
            </a:pPr>
            <a:endParaRPr lang="en-US" sz="1300" dirty="0"/>
          </a:p>
        </p:txBody>
      </p:sp>
      <p:sp>
        <p:nvSpPr>
          <p:cNvPr id="6" name="Text Placeholder 5"/>
          <p:cNvSpPr>
            <a:spLocks noGrp="1"/>
          </p:cNvSpPr>
          <p:nvPr>
            <p:ph type="body" sz="quarter" idx="35"/>
          </p:nvPr>
        </p:nvSpPr>
        <p:spPr/>
        <p:txBody>
          <a:bodyPr/>
          <a:lstStyle/>
          <a:p>
            <a:endParaRPr lang="en-US"/>
          </a:p>
        </p:txBody>
      </p:sp>
      <p:sp>
        <p:nvSpPr>
          <p:cNvPr id="7" name="Text Placeholder 6"/>
          <p:cNvSpPr>
            <a:spLocks noGrp="1"/>
          </p:cNvSpPr>
          <p:nvPr>
            <p:ph type="body" sz="quarter" idx="21"/>
          </p:nvPr>
        </p:nvSpPr>
        <p:spPr>
          <a:xfrm>
            <a:off x="342265" y="571500"/>
            <a:ext cx="2172335" cy="972574"/>
          </a:xfrm>
        </p:spPr>
        <p:txBody>
          <a:bodyPr/>
          <a:lstStyle/>
          <a:p>
            <a:r>
              <a:rPr lang="en-US" dirty="0" smtClean="0"/>
              <a:t>ANAC has seven recommendations on steps it believes the Board of Selectmen should be taking to address airplane traffic over Milton</a:t>
            </a:r>
            <a:endParaRPr lang="en-US" dirty="0"/>
          </a:p>
        </p:txBody>
      </p:sp>
    </p:spTree>
    <p:extLst>
      <p:ext uri="{BB962C8B-B14F-4D97-AF65-F5344CB8AC3E}">
        <p14:creationId xmlns:p14="http://schemas.microsoft.com/office/powerpoint/2010/main" val="332548997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31"/>
          </p:nvPr>
        </p:nvSpPr>
        <p:spPr/>
        <p:txBody>
          <a:bodyPr/>
          <a:lstStyle/>
          <a:p>
            <a:r>
              <a:rPr lang="en-US" dirty="0" smtClean="0"/>
              <a:t>Source: </a:t>
            </a:r>
            <a:r>
              <a:rPr lang="en-US" dirty="0" err="1" smtClean="0"/>
              <a:t>Massport</a:t>
            </a:r>
            <a:endParaRPr lang="en-US" dirty="0"/>
          </a:p>
        </p:txBody>
      </p:sp>
      <p:sp>
        <p:nvSpPr>
          <p:cNvPr id="3" name="Text Placeholder 2"/>
          <p:cNvSpPr>
            <a:spLocks noGrp="1"/>
          </p:cNvSpPr>
          <p:nvPr>
            <p:ph type="body" sz="quarter" idx="22"/>
          </p:nvPr>
        </p:nvSpPr>
        <p:spPr/>
        <p:txBody>
          <a:bodyPr/>
          <a:lstStyle/>
          <a:p>
            <a:r>
              <a:rPr lang="en-US" dirty="0" smtClean="0">
                <a:latin typeface="Arial"/>
                <a:cs typeface="Arial"/>
              </a:rPr>
              <a:t>LOGAN AIR TRAFFIC IS INCREASING</a:t>
            </a:r>
            <a:endParaRPr lang="en-US" dirty="0">
              <a:latin typeface="Arial"/>
              <a:cs typeface="Arial"/>
            </a:endParaRPr>
          </a:p>
        </p:txBody>
      </p:sp>
      <p:sp>
        <p:nvSpPr>
          <p:cNvPr id="4" name="Text Placeholder 3"/>
          <p:cNvSpPr>
            <a:spLocks noGrp="1"/>
          </p:cNvSpPr>
          <p:nvPr>
            <p:ph type="body" sz="quarter" idx="23"/>
          </p:nvPr>
        </p:nvSpPr>
        <p:spPr/>
        <p:txBody>
          <a:bodyPr/>
          <a:lstStyle/>
          <a:p>
            <a:r>
              <a:rPr lang="en-US" dirty="0" smtClean="0"/>
              <a:t>Logan Airport Runway Use, 2009-2015</a:t>
            </a:r>
            <a:endParaRPr lang="en-US" dirty="0"/>
          </a:p>
        </p:txBody>
      </p:sp>
      <p:sp>
        <p:nvSpPr>
          <p:cNvPr id="5" name="Text Placeholder 4"/>
          <p:cNvSpPr>
            <a:spLocks noGrp="1"/>
          </p:cNvSpPr>
          <p:nvPr>
            <p:ph type="body" sz="quarter" idx="24"/>
          </p:nvPr>
        </p:nvSpPr>
        <p:spPr/>
        <p:txBody>
          <a:bodyPr/>
          <a:lstStyle/>
          <a:p>
            <a:r>
              <a:rPr lang="en-US" dirty="0" smtClean="0"/>
              <a:t>Jet only</a:t>
            </a:r>
            <a:endParaRPr lang="en-US" dirty="0"/>
          </a:p>
        </p:txBody>
      </p:sp>
      <p:sp>
        <p:nvSpPr>
          <p:cNvPr id="6" name="Text Placeholder 5"/>
          <p:cNvSpPr>
            <a:spLocks noGrp="1"/>
          </p:cNvSpPr>
          <p:nvPr>
            <p:ph type="body" sz="quarter" idx="35"/>
          </p:nvPr>
        </p:nvSpPr>
        <p:spPr/>
        <p:txBody>
          <a:bodyPr/>
          <a:lstStyle/>
          <a:p>
            <a:r>
              <a:rPr lang="en-US" dirty="0" smtClean="0"/>
              <a:t>The lowest number of flight Logan experienced was 257 thousand in 2009 – the height of the last recession.</a:t>
            </a:r>
          </a:p>
          <a:p>
            <a:r>
              <a:rPr lang="en-US" dirty="0" smtClean="0"/>
              <a:t>Since then, traffic has risen by 23% to 317 thousand jet flights in 2015.</a:t>
            </a:r>
          </a:p>
          <a:p>
            <a:pPr marL="0" indent="0">
              <a:buNone/>
            </a:pPr>
            <a:endParaRPr lang="en-US" dirty="0"/>
          </a:p>
        </p:txBody>
      </p:sp>
      <p:sp>
        <p:nvSpPr>
          <p:cNvPr id="7" name="Text Placeholder 6"/>
          <p:cNvSpPr>
            <a:spLocks noGrp="1"/>
          </p:cNvSpPr>
          <p:nvPr>
            <p:ph type="body" sz="quarter" idx="21"/>
          </p:nvPr>
        </p:nvSpPr>
        <p:spPr>
          <a:xfrm>
            <a:off x="342265" y="571500"/>
            <a:ext cx="2172335" cy="664797"/>
          </a:xfrm>
        </p:spPr>
        <p:txBody>
          <a:bodyPr/>
          <a:lstStyle/>
          <a:p>
            <a:r>
              <a:rPr lang="en-US" dirty="0" smtClean="0">
                <a:latin typeface="Arial"/>
                <a:cs typeface="Arial"/>
              </a:rPr>
              <a:t>Jet traffic at Logan Airport has increased by more than 59 thousand flights since 2009.</a:t>
            </a:r>
            <a:endParaRPr lang="en-US" dirty="0">
              <a:latin typeface="Arial"/>
              <a:cs typeface="Arial"/>
            </a:endParaRPr>
          </a:p>
        </p:txBody>
      </p:sp>
      <p:graphicFrame>
        <p:nvGraphicFramePr>
          <p:cNvPr id="8" name="Chart 7"/>
          <p:cNvGraphicFramePr/>
          <p:nvPr>
            <p:extLst>
              <p:ext uri="{D42A27DB-BD31-4B8C-83A1-F6EECF244321}">
                <p14:modId xmlns:p14="http://schemas.microsoft.com/office/powerpoint/2010/main" val="3482139689"/>
              </p:ext>
            </p:extLst>
          </p:nvPr>
        </p:nvGraphicFramePr>
        <p:xfrm>
          <a:off x="2728259" y="1881911"/>
          <a:ext cx="6705600" cy="4470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0537008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Text Placeholder 20"/>
          <p:cNvSpPr>
            <a:spLocks noGrp="1"/>
          </p:cNvSpPr>
          <p:nvPr>
            <p:ph type="body" sz="quarter" idx="31"/>
          </p:nvPr>
        </p:nvSpPr>
        <p:spPr/>
        <p:txBody>
          <a:bodyPr/>
          <a:lstStyle/>
          <a:p>
            <a:r>
              <a:rPr lang="en-US" dirty="0" smtClean="0"/>
              <a:t>Source: </a:t>
            </a:r>
            <a:r>
              <a:rPr lang="en-US" dirty="0" err="1" smtClean="0"/>
              <a:t>Massport</a:t>
            </a:r>
            <a:endParaRPr lang="en-US" dirty="0"/>
          </a:p>
        </p:txBody>
      </p:sp>
      <p:sp>
        <p:nvSpPr>
          <p:cNvPr id="18" name="Text Placeholder 17"/>
          <p:cNvSpPr>
            <a:spLocks noGrp="1"/>
          </p:cNvSpPr>
          <p:nvPr>
            <p:ph type="body" sz="quarter" idx="22"/>
          </p:nvPr>
        </p:nvSpPr>
        <p:spPr/>
        <p:txBody>
          <a:bodyPr/>
          <a:lstStyle/>
          <a:p>
            <a:r>
              <a:rPr lang="en-US" dirty="0" smtClean="0">
                <a:latin typeface="Arial"/>
                <a:cs typeface="Arial"/>
              </a:rPr>
              <a:t>LOGAN NOISE COMPLAINTS ARE STEADILY RISING</a:t>
            </a:r>
            <a:endParaRPr lang="en-US" dirty="0">
              <a:latin typeface="Arial"/>
              <a:cs typeface="Arial"/>
            </a:endParaRPr>
          </a:p>
        </p:txBody>
      </p:sp>
      <p:sp>
        <p:nvSpPr>
          <p:cNvPr id="19" name="Text Placeholder 18"/>
          <p:cNvSpPr>
            <a:spLocks noGrp="1"/>
          </p:cNvSpPr>
          <p:nvPr>
            <p:ph type="body" sz="quarter" idx="23"/>
          </p:nvPr>
        </p:nvSpPr>
        <p:spPr/>
        <p:txBody>
          <a:bodyPr/>
          <a:lstStyle/>
          <a:p>
            <a:r>
              <a:rPr lang="en-US" dirty="0" smtClean="0">
                <a:latin typeface="Arial"/>
                <a:cs typeface="Arial"/>
              </a:rPr>
              <a:t>Airplane Noise Complaints: Boston Logan Airport – 2012-2015</a:t>
            </a:r>
            <a:endParaRPr lang="en-US" dirty="0">
              <a:latin typeface="Arial"/>
              <a:cs typeface="Arial"/>
            </a:endParaRPr>
          </a:p>
        </p:txBody>
      </p:sp>
      <p:sp>
        <p:nvSpPr>
          <p:cNvPr id="20" name="Text Placeholder 19"/>
          <p:cNvSpPr>
            <a:spLocks noGrp="1"/>
          </p:cNvSpPr>
          <p:nvPr>
            <p:ph type="body" sz="quarter" idx="24"/>
          </p:nvPr>
        </p:nvSpPr>
        <p:spPr/>
        <p:txBody>
          <a:bodyPr/>
          <a:lstStyle/>
          <a:p>
            <a:r>
              <a:rPr lang="en-US" dirty="0" smtClean="0">
                <a:latin typeface="Arial"/>
                <a:cs typeface="Arial"/>
              </a:rPr>
              <a:t>Number of Noise Complaints</a:t>
            </a:r>
            <a:endParaRPr lang="en-US" dirty="0">
              <a:latin typeface="Arial"/>
              <a:cs typeface="Arial"/>
            </a:endParaRPr>
          </a:p>
        </p:txBody>
      </p:sp>
      <p:sp>
        <p:nvSpPr>
          <p:cNvPr id="22" name="Text Placeholder 21"/>
          <p:cNvSpPr>
            <a:spLocks noGrp="1"/>
          </p:cNvSpPr>
          <p:nvPr>
            <p:ph type="body" sz="quarter" idx="35"/>
          </p:nvPr>
        </p:nvSpPr>
        <p:spPr/>
        <p:txBody>
          <a:bodyPr/>
          <a:lstStyle/>
          <a:p>
            <a:r>
              <a:rPr lang="en-US" dirty="0" smtClean="0">
                <a:latin typeface="Arial"/>
                <a:cs typeface="Arial"/>
              </a:rPr>
              <a:t>Noise complaints have been rising steadily since 2012, increasing at a Compound Annual Rate of 135%.</a:t>
            </a:r>
          </a:p>
          <a:p>
            <a:endParaRPr lang="en-US" dirty="0" smtClean="0">
              <a:latin typeface="Arial"/>
              <a:cs typeface="Arial"/>
            </a:endParaRPr>
          </a:p>
          <a:p>
            <a:r>
              <a:rPr lang="en-US" dirty="0" smtClean="0">
                <a:latin typeface="Arial"/>
                <a:cs typeface="Arial"/>
              </a:rPr>
              <a:t>This time period coincides with the implementation of RNAVs within Milton and other cities and towns in the Commonwealth.</a:t>
            </a:r>
          </a:p>
          <a:p>
            <a:endParaRPr lang="en-US" dirty="0">
              <a:latin typeface="Arial"/>
              <a:cs typeface="Arial"/>
            </a:endParaRPr>
          </a:p>
          <a:p>
            <a:r>
              <a:rPr lang="en-US" dirty="0" smtClean="0">
                <a:latin typeface="Arial"/>
                <a:cs typeface="Arial"/>
              </a:rPr>
              <a:t>The total number of noise complaints filed at Logan has increased </a:t>
            </a:r>
            <a:r>
              <a:rPr lang="en-US" dirty="0">
                <a:latin typeface="Arial"/>
                <a:cs typeface="Arial"/>
              </a:rPr>
              <a:t>4</a:t>
            </a:r>
            <a:r>
              <a:rPr lang="en-US" dirty="0" smtClean="0">
                <a:latin typeface="Arial"/>
                <a:cs typeface="Arial"/>
              </a:rPr>
              <a:t>.5x since 2012.</a:t>
            </a:r>
          </a:p>
          <a:p>
            <a:endParaRPr lang="en-US" dirty="0">
              <a:latin typeface="Arial"/>
              <a:cs typeface="Arial"/>
            </a:endParaRPr>
          </a:p>
          <a:p>
            <a:r>
              <a:rPr lang="en-US" dirty="0" smtClean="0">
                <a:latin typeface="Arial"/>
                <a:cs typeface="Arial"/>
              </a:rPr>
              <a:t>The total number of noise complaints filed by Milton citizens increased twenty-five fold during the same period.</a:t>
            </a:r>
            <a:endParaRPr lang="en-US" dirty="0">
              <a:latin typeface="Arial"/>
              <a:cs typeface="Arial"/>
            </a:endParaRPr>
          </a:p>
        </p:txBody>
      </p:sp>
      <p:sp>
        <p:nvSpPr>
          <p:cNvPr id="17" name="Text Placeholder 16"/>
          <p:cNvSpPr>
            <a:spLocks noGrp="1"/>
          </p:cNvSpPr>
          <p:nvPr>
            <p:ph type="body" sz="quarter" idx="21"/>
          </p:nvPr>
        </p:nvSpPr>
        <p:spPr>
          <a:xfrm>
            <a:off x="342265" y="571500"/>
            <a:ext cx="2172335" cy="664797"/>
          </a:xfrm>
        </p:spPr>
        <p:txBody>
          <a:bodyPr/>
          <a:lstStyle/>
          <a:p>
            <a:r>
              <a:rPr lang="en-US" dirty="0" smtClean="0">
                <a:latin typeface="Arial"/>
                <a:cs typeface="Arial"/>
              </a:rPr>
              <a:t>Noise complaint increases coincide with </a:t>
            </a:r>
            <a:r>
              <a:rPr lang="en-US" dirty="0" err="1" smtClean="0">
                <a:latin typeface="Arial"/>
                <a:cs typeface="Arial"/>
              </a:rPr>
              <a:t>NextGen</a:t>
            </a:r>
            <a:r>
              <a:rPr lang="en-US" dirty="0" smtClean="0">
                <a:latin typeface="Arial"/>
                <a:cs typeface="Arial"/>
              </a:rPr>
              <a:t> and RNAV implementations.</a:t>
            </a:r>
            <a:endParaRPr lang="en-US" dirty="0">
              <a:latin typeface="Arial"/>
              <a:cs typeface="Arial"/>
            </a:endParaRPr>
          </a:p>
        </p:txBody>
      </p:sp>
      <p:graphicFrame>
        <p:nvGraphicFramePr>
          <p:cNvPr id="23" name="Chart 22"/>
          <p:cNvGraphicFramePr/>
          <p:nvPr>
            <p:extLst>
              <p:ext uri="{D42A27DB-BD31-4B8C-83A1-F6EECF244321}">
                <p14:modId xmlns:p14="http://schemas.microsoft.com/office/powerpoint/2010/main" val="1127062806"/>
              </p:ext>
            </p:extLst>
          </p:nvPr>
        </p:nvGraphicFramePr>
        <p:xfrm>
          <a:off x="2771731" y="1572830"/>
          <a:ext cx="6705600" cy="517370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8074107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0" name="Chart 19"/>
          <p:cNvGraphicFramePr/>
          <p:nvPr>
            <p:extLst>
              <p:ext uri="{D42A27DB-BD31-4B8C-83A1-F6EECF244321}">
                <p14:modId xmlns:p14="http://schemas.microsoft.com/office/powerpoint/2010/main" val="779731522"/>
              </p:ext>
            </p:extLst>
          </p:nvPr>
        </p:nvGraphicFramePr>
        <p:xfrm>
          <a:off x="2809765" y="1365181"/>
          <a:ext cx="3159000" cy="2762114"/>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 Placeholder 2"/>
          <p:cNvSpPr>
            <a:spLocks noGrp="1"/>
          </p:cNvSpPr>
          <p:nvPr>
            <p:ph type="body" sz="quarter" idx="21"/>
          </p:nvPr>
        </p:nvSpPr>
        <p:spPr>
          <a:xfrm>
            <a:off x="342265" y="571500"/>
            <a:ext cx="2172335" cy="664797"/>
          </a:xfrm>
        </p:spPr>
        <p:txBody>
          <a:bodyPr/>
          <a:lstStyle/>
          <a:p>
            <a:r>
              <a:rPr lang="en-US" dirty="0" smtClean="0">
                <a:latin typeface="Arial"/>
                <a:cs typeface="Arial"/>
              </a:rPr>
              <a:t>Milton already has a head start on filing the most noise complaints for the fourth year in a row.</a:t>
            </a:r>
            <a:endParaRPr lang="en-US" dirty="0">
              <a:latin typeface="Arial"/>
              <a:cs typeface="Arial"/>
            </a:endParaRPr>
          </a:p>
        </p:txBody>
      </p:sp>
      <p:sp>
        <p:nvSpPr>
          <p:cNvPr id="6" name="Text Placeholder 5"/>
          <p:cNvSpPr>
            <a:spLocks noGrp="1"/>
          </p:cNvSpPr>
          <p:nvPr>
            <p:ph type="body" sz="quarter" idx="22"/>
          </p:nvPr>
        </p:nvSpPr>
        <p:spPr>
          <a:xfrm>
            <a:off x="2800350" y="474050"/>
            <a:ext cx="6800849" cy="400050"/>
          </a:xfrm>
        </p:spPr>
        <p:txBody>
          <a:bodyPr/>
          <a:lstStyle/>
          <a:p>
            <a:r>
              <a:rPr lang="en-US" dirty="0" smtClean="0">
                <a:latin typeface="Arial"/>
                <a:cs typeface="Arial"/>
              </a:rPr>
              <a:t>MILTON HAS FILED THE MOST NOISE COMPLAINTS OF ANY LOGAN AREA COMMUNITY FOR THE LAST FOUR YEARS</a:t>
            </a:r>
            <a:endParaRPr lang="en-US" dirty="0">
              <a:latin typeface="Arial"/>
              <a:cs typeface="Arial"/>
            </a:endParaRPr>
          </a:p>
        </p:txBody>
      </p:sp>
      <p:sp>
        <p:nvSpPr>
          <p:cNvPr id="7" name="Text Placeholder 6"/>
          <p:cNvSpPr>
            <a:spLocks noGrp="1"/>
          </p:cNvSpPr>
          <p:nvPr>
            <p:ph type="body" sz="quarter" idx="23"/>
          </p:nvPr>
        </p:nvSpPr>
        <p:spPr/>
        <p:txBody>
          <a:bodyPr/>
          <a:lstStyle/>
          <a:p>
            <a:r>
              <a:rPr lang="en-US" dirty="0" smtClean="0">
                <a:latin typeface="Arial"/>
                <a:cs typeface="Arial"/>
              </a:rPr>
              <a:t>2016 – Year to Date  </a:t>
            </a:r>
            <a:endParaRPr lang="en-US" dirty="0">
              <a:latin typeface="Arial"/>
              <a:cs typeface="Arial"/>
            </a:endParaRPr>
          </a:p>
        </p:txBody>
      </p:sp>
      <p:sp>
        <p:nvSpPr>
          <p:cNvPr id="8" name="Text Placeholder 7"/>
          <p:cNvSpPr>
            <a:spLocks noGrp="1"/>
          </p:cNvSpPr>
          <p:nvPr>
            <p:ph type="body" sz="quarter" idx="24"/>
          </p:nvPr>
        </p:nvSpPr>
        <p:spPr/>
        <p:txBody>
          <a:bodyPr/>
          <a:lstStyle/>
          <a:p>
            <a:r>
              <a:rPr lang="en-US" dirty="0" smtClean="0">
                <a:latin typeface="Arial"/>
                <a:cs typeface="Arial"/>
              </a:rPr>
              <a:t>Number of Complaints through January 31, 2016</a:t>
            </a:r>
            <a:endParaRPr lang="en-US" dirty="0">
              <a:latin typeface="Arial"/>
              <a:cs typeface="Arial"/>
            </a:endParaRPr>
          </a:p>
        </p:txBody>
      </p:sp>
      <p:sp>
        <p:nvSpPr>
          <p:cNvPr id="9" name="Text Placeholder 8"/>
          <p:cNvSpPr>
            <a:spLocks noGrp="1"/>
          </p:cNvSpPr>
          <p:nvPr>
            <p:ph type="body" sz="quarter" idx="25"/>
          </p:nvPr>
        </p:nvSpPr>
        <p:spPr/>
        <p:txBody>
          <a:bodyPr/>
          <a:lstStyle/>
          <a:p>
            <a:r>
              <a:rPr lang="en-US" dirty="0" smtClean="0">
                <a:latin typeface="Arial"/>
                <a:cs typeface="Arial"/>
              </a:rPr>
              <a:t>2015 – Total </a:t>
            </a:r>
            <a:endParaRPr lang="en-US" dirty="0">
              <a:latin typeface="Arial"/>
              <a:cs typeface="Arial"/>
            </a:endParaRPr>
          </a:p>
        </p:txBody>
      </p:sp>
      <p:sp>
        <p:nvSpPr>
          <p:cNvPr id="10" name="Text Placeholder 9"/>
          <p:cNvSpPr>
            <a:spLocks noGrp="1"/>
          </p:cNvSpPr>
          <p:nvPr>
            <p:ph type="body" sz="quarter" idx="26"/>
          </p:nvPr>
        </p:nvSpPr>
        <p:spPr/>
        <p:txBody>
          <a:bodyPr/>
          <a:lstStyle/>
          <a:p>
            <a:r>
              <a:rPr lang="en-US" dirty="0">
                <a:latin typeface="Arial"/>
                <a:cs typeface="Arial"/>
              </a:rPr>
              <a:t>Number of Complaints Filed</a:t>
            </a:r>
          </a:p>
          <a:p>
            <a:endParaRPr lang="en-US" dirty="0">
              <a:latin typeface="Arial"/>
              <a:cs typeface="Arial"/>
            </a:endParaRPr>
          </a:p>
        </p:txBody>
      </p:sp>
      <p:sp>
        <p:nvSpPr>
          <p:cNvPr id="13" name="Text Placeholder 12"/>
          <p:cNvSpPr>
            <a:spLocks noGrp="1"/>
          </p:cNvSpPr>
          <p:nvPr>
            <p:ph type="body" sz="quarter" idx="29"/>
          </p:nvPr>
        </p:nvSpPr>
        <p:spPr/>
        <p:txBody>
          <a:bodyPr/>
          <a:lstStyle/>
          <a:p>
            <a:r>
              <a:rPr lang="en-US" dirty="0" smtClean="0">
                <a:latin typeface="Arial"/>
                <a:cs typeface="Arial"/>
              </a:rPr>
              <a:t>2014 – Total </a:t>
            </a:r>
            <a:endParaRPr lang="en-US" dirty="0">
              <a:latin typeface="Arial"/>
              <a:cs typeface="Arial"/>
            </a:endParaRPr>
          </a:p>
        </p:txBody>
      </p:sp>
      <p:sp>
        <p:nvSpPr>
          <p:cNvPr id="16" name="Text Placeholder 15"/>
          <p:cNvSpPr>
            <a:spLocks noGrp="1"/>
          </p:cNvSpPr>
          <p:nvPr>
            <p:ph type="body" sz="quarter" idx="33"/>
          </p:nvPr>
        </p:nvSpPr>
        <p:spPr/>
        <p:txBody>
          <a:bodyPr/>
          <a:lstStyle/>
          <a:p>
            <a:r>
              <a:rPr lang="en-US" dirty="0" smtClean="0">
                <a:latin typeface="Arial"/>
                <a:cs typeface="Arial"/>
              </a:rPr>
              <a:t>2013 – Total </a:t>
            </a:r>
            <a:endParaRPr lang="en-US" dirty="0">
              <a:latin typeface="Arial"/>
              <a:cs typeface="Arial"/>
            </a:endParaRPr>
          </a:p>
        </p:txBody>
      </p:sp>
      <p:sp>
        <p:nvSpPr>
          <p:cNvPr id="17" name="Text Placeholder 16"/>
          <p:cNvSpPr>
            <a:spLocks noGrp="1"/>
          </p:cNvSpPr>
          <p:nvPr>
            <p:ph type="body" sz="quarter" idx="35"/>
          </p:nvPr>
        </p:nvSpPr>
        <p:spPr>
          <a:xfrm>
            <a:off x="338328" y="1425248"/>
            <a:ext cx="2176272" cy="5432402"/>
          </a:xfrm>
        </p:spPr>
        <p:txBody>
          <a:bodyPr/>
          <a:lstStyle/>
          <a:p>
            <a:r>
              <a:rPr lang="en-US" dirty="0" smtClean="0">
                <a:latin typeface="Arial"/>
                <a:cs typeface="Arial"/>
              </a:rPr>
              <a:t>Milton has filed 21% of all noise complaints for the year.</a:t>
            </a:r>
          </a:p>
          <a:p>
            <a:endParaRPr lang="en-US" dirty="0">
              <a:latin typeface="Arial"/>
              <a:cs typeface="Arial"/>
            </a:endParaRPr>
          </a:p>
          <a:p>
            <a:r>
              <a:rPr lang="en-US" dirty="0" smtClean="0">
                <a:latin typeface="Arial"/>
                <a:cs typeface="Arial"/>
              </a:rPr>
              <a:t>February and March are expected to bring an even greater number of noise complaints for what are typically low-volume months.</a:t>
            </a:r>
          </a:p>
          <a:p>
            <a:endParaRPr lang="en-US" dirty="0">
              <a:latin typeface="Arial"/>
              <a:cs typeface="Arial"/>
            </a:endParaRPr>
          </a:p>
          <a:p>
            <a:r>
              <a:rPr lang="en-US" dirty="0" smtClean="0">
                <a:latin typeface="Arial"/>
                <a:cs typeface="Arial"/>
              </a:rPr>
              <a:t>The 2015 figures equate to at least one complaint for every 5 people in town – the highest of any South Shore community, and nearly double the number of complaints filed in 2014.</a:t>
            </a:r>
          </a:p>
          <a:p>
            <a:endParaRPr lang="en-US" dirty="0" smtClean="0">
              <a:latin typeface="Arial"/>
              <a:cs typeface="Arial"/>
            </a:endParaRPr>
          </a:p>
          <a:p>
            <a:r>
              <a:rPr lang="en-US" dirty="0" smtClean="0">
                <a:latin typeface="Arial"/>
                <a:cs typeface="Arial"/>
              </a:rPr>
              <a:t>Milton filed more than twice as many noise complaints in 2015 as </a:t>
            </a:r>
            <a:r>
              <a:rPr lang="en-US" dirty="0" err="1" smtClean="0">
                <a:latin typeface="Arial"/>
                <a:cs typeface="Arial"/>
              </a:rPr>
              <a:t>Massport</a:t>
            </a:r>
            <a:r>
              <a:rPr lang="en-US" dirty="0" smtClean="0">
                <a:latin typeface="Arial"/>
                <a:cs typeface="Arial"/>
              </a:rPr>
              <a:t> </a:t>
            </a:r>
            <a:r>
              <a:rPr lang="en-US" u="sng" dirty="0" smtClean="0">
                <a:latin typeface="Arial"/>
                <a:cs typeface="Arial"/>
              </a:rPr>
              <a:t>received</a:t>
            </a:r>
            <a:r>
              <a:rPr lang="en-US" dirty="0" smtClean="0">
                <a:latin typeface="Arial"/>
                <a:cs typeface="Arial"/>
              </a:rPr>
              <a:t> in all of 2012.</a:t>
            </a:r>
          </a:p>
          <a:p>
            <a:endParaRPr lang="en-US" dirty="0">
              <a:latin typeface="Arial"/>
              <a:cs typeface="Arial"/>
            </a:endParaRPr>
          </a:p>
          <a:p>
            <a:r>
              <a:rPr lang="en-US" dirty="0" smtClean="0">
                <a:latin typeface="Arial"/>
                <a:cs typeface="Arial"/>
              </a:rPr>
              <a:t>As of September 30, 2015, Milton had already filed more noise complaints than it did in all of 2013.</a:t>
            </a:r>
          </a:p>
          <a:p>
            <a:endParaRPr lang="en-US" dirty="0">
              <a:latin typeface="Arial"/>
              <a:cs typeface="Arial"/>
            </a:endParaRPr>
          </a:p>
          <a:p>
            <a:r>
              <a:rPr lang="en-US" dirty="0" smtClean="0">
                <a:latin typeface="Arial"/>
                <a:cs typeface="Arial"/>
              </a:rPr>
              <a:t>As of November 30, 2015, Milton had already filed nearly as many noise complaints as it did in all of 2013 &amp; 2014, </a:t>
            </a:r>
            <a:r>
              <a:rPr lang="en-US" u="sng" dirty="0" smtClean="0">
                <a:latin typeface="Arial"/>
                <a:cs typeface="Arial"/>
              </a:rPr>
              <a:t>combined</a:t>
            </a:r>
            <a:r>
              <a:rPr lang="en-US" dirty="0" smtClean="0">
                <a:latin typeface="Arial"/>
                <a:cs typeface="Arial"/>
              </a:rPr>
              <a:t>.</a:t>
            </a:r>
            <a:endParaRPr lang="en-US" dirty="0">
              <a:latin typeface="Arial"/>
              <a:cs typeface="Arial"/>
            </a:endParaRPr>
          </a:p>
        </p:txBody>
      </p:sp>
      <p:sp>
        <p:nvSpPr>
          <p:cNvPr id="18" name="Text Placeholder 17"/>
          <p:cNvSpPr>
            <a:spLocks noGrp="1"/>
          </p:cNvSpPr>
          <p:nvPr>
            <p:ph type="body" sz="quarter" idx="36"/>
          </p:nvPr>
        </p:nvSpPr>
        <p:spPr/>
        <p:txBody>
          <a:bodyPr/>
          <a:lstStyle/>
          <a:p>
            <a:r>
              <a:rPr lang="en-US" dirty="0">
                <a:latin typeface="Arial"/>
                <a:cs typeface="Arial"/>
              </a:rPr>
              <a:t>Number of Complaints Filed</a:t>
            </a:r>
          </a:p>
          <a:p>
            <a:endParaRPr lang="en-US" dirty="0">
              <a:latin typeface="Arial"/>
              <a:cs typeface="Arial"/>
            </a:endParaRPr>
          </a:p>
        </p:txBody>
      </p:sp>
      <p:sp>
        <p:nvSpPr>
          <p:cNvPr id="19" name="Text Placeholder 18"/>
          <p:cNvSpPr>
            <a:spLocks noGrp="1"/>
          </p:cNvSpPr>
          <p:nvPr>
            <p:ph type="body" sz="quarter" idx="37"/>
          </p:nvPr>
        </p:nvSpPr>
        <p:spPr/>
        <p:txBody>
          <a:bodyPr/>
          <a:lstStyle/>
          <a:p>
            <a:r>
              <a:rPr lang="en-US" dirty="0">
                <a:latin typeface="Arial"/>
                <a:cs typeface="Arial"/>
              </a:rPr>
              <a:t>Number of Complaints Filed</a:t>
            </a:r>
          </a:p>
          <a:p>
            <a:endParaRPr lang="en-US" dirty="0">
              <a:latin typeface="Arial"/>
              <a:cs typeface="Arial"/>
            </a:endParaRPr>
          </a:p>
        </p:txBody>
      </p:sp>
      <p:graphicFrame>
        <p:nvGraphicFramePr>
          <p:cNvPr id="21" name="Chart 20"/>
          <p:cNvGraphicFramePr/>
          <p:nvPr>
            <p:extLst>
              <p:ext uri="{D42A27DB-BD31-4B8C-83A1-F6EECF244321}">
                <p14:modId xmlns:p14="http://schemas.microsoft.com/office/powerpoint/2010/main" val="228654900"/>
              </p:ext>
            </p:extLst>
          </p:nvPr>
        </p:nvGraphicFramePr>
        <p:xfrm>
          <a:off x="3844845" y="7096783"/>
          <a:ext cx="4602695" cy="517511"/>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22" name="Chart 21"/>
          <p:cNvGraphicFramePr/>
          <p:nvPr>
            <p:extLst>
              <p:ext uri="{D42A27DB-BD31-4B8C-83A1-F6EECF244321}">
                <p14:modId xmlns:p14="http://schemas.microsoft.com/office/powerpoint/2010/main" val="3005355091"/>
              </p:ext>
            </p:extLst>
          </p:nvPr>
        </p:nvGraphicFramePr>
        <p:xfrm>
          <a:off x="6406905" y="1311216"/>
          <a:ext cx="3159000" cy="2762114"/>
        </p:xfrm>
        <a:graphic>
          <a:graphicData uri="http://schemas.openxmlformats.org/drawingml/2006/chart">
            <c:chart xmlns:c="http://schemas.openxmlformats.org/drawingml/2006/chart" xmlns:r="http://schemas.openxmlformats.org/officeDocument/2006/relationships" r:id="rId4"/>
          </a:graphicData>
        </a:graphic>
      </p:graphicFrame>
      <p:graphicFrame>
        <p:nvGraphicFramePr>
          <p:cNvPr id="23" name="Chart 22"/>
          <p:cNvGraphicFramePr/>
          <p:nvPr>
            <p:extLst>
              <p:ext uri="{D42A27DB-BD31-4B8C-83A1-F6EECF244321}">
                <p14:modId xmlns:p14="http://schemas.microsoft.com/office/powerpoint/2010/main" val="2374027147"/>
              </p:ext>
            </p:extLst>
          </p:nvPr>
        </p:nvGraphicFramePr>
        <p:xfrm>
          <a:off x="2835169" y="4597173"/>
          <a:ext cx="3159000" cy="2762114"/>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24" name="Chart 23"/>
          <p:cNvGraphicFramePr/>
          <p:nvPr>
            <p:extLst>
              <p:ext uri="{D42A27DB-BD31-4B8C-83A1-F6EECF244321}">
                <p14:modId xmlns:p14="http://schemas.microsoft.com/office/powerpoint/2010/main" val="3330259413"/>
              </p:ext>
            </p:extLst>
          </p:nvPr>
        </p:nvGraphicFramePr>
        <p:xfrm>
          <a:off x="6432310" y="4590831"/>
          <a:ext cx="3159000" cy="2762114"/>
        </p:xfrm>
        <a:graphic>
          <a:graphicData uri="http://schemas.openxmlformats.org/drawingml/2006/chart">
            <c:chart xmlns:c="http://schemas.openxmlformats.org/drawingml/2006/chart" xmlns:r="http://schemas.openxmlformats.org/officeDocument/2006/relationships" r:id="rId6"/>
          </a:graphicData>
        </a:graphic>
      </p:graphicFrame>
      <p:sp>
        <p:nvSpPr>
          <p:cNvPr id="25" name="Text Placeholder 20"/>
          <p:cNvSpPr>
            <a:spLocks noGrp="1"/>
          </p:cNvSpPr>
          <p:nvPr>
            <p:ph type="body" sz="quarter" idx="31"/>
          </p:nvPr>
        </p:nvSpPr>
        <p:spPr>
          <a:xfrm>
            <a:off x="471642" y="6894430"/>
            <a:ext cx="6803136" cy="148245"/>
          </a:xfrm>
        </p:spPr>
        <p:txBody>
          <a:bodyPr/>
          <a:lstStyle/>
          <a:p>
            <a:r>
              <a:rPr lang="en-US" dirty="0" smtClean="0">
                <a:latin typeface="Arial"/>
                <a:cs typeface="Arial"/>
              </a:rPr>
              <a:t>Source: </a:t>
            </a:r>
            <a:r>
              <a:rPr lang="en-US" dirty="0" err="1" smtClean="0">
                <a:latin typeface="Arial"/>
                <a:cs typeface="Arial"/>
              </a:rPr>
              <a:t>Massport</a:t>
            </a:r>
            <a:endParaRPr lang="en-US" dirty="0">
              <a:latin typeface="Arial"/>
              <a:cs typeface="Arial"/>
            </a:endParaRPr>
          </a:p>
        </p:txBody>
      </p:sp>
      <p:sp>
        <p:nvSpPr>
          <p:cNvPr id="26" name="Text Placeholder 13"/>
          <p:cNvSpPr>
            <a:spLocks noGrp="1"/>
          </p:cNvSpPr>
          <p:nvPr>
            <p:ph type="body" sz="quarter" idx="27"/>
          </p:nvPr>
        </p:nvSpPr>
        <p:spPr>
          <a:xfrm>
            <a:off x="2795052" y="3678370"/>
            <a:ext cx="3214046" cy="148245"/>
          </a:xfrm>
        </p:spPr>
        <p:txBody>
          <a:bodyPr/>
          <a:lstStyle/>
          <a:p>
            <a:r>
              <a:rPr lang="en-US" dirty="0">
                <a:latin typeface="Arial"/>
                <a:cs typeface="Arial"/>
              </a:rPr>
              <a:t>n</a:t>
            </a:r>
            <a:r>
              <a:rPr lang="en-US" dirty="0" smtClean="0">
                <a:latin typeface="Arial"/>
                <a:cs typeface="Arial"/>
              </a:rPr>
              <a:t> = 1,001</a:t>
            </a:r>
            <a:endParaRPr lang="en-US" dirty="0">
              <a:latin typeface="Arial"/>
              <a:cs typeface="Arial"/>
            </a:endParaRPr>
          </a:p>
        </p:txBody>
      </p:sp>
      <p:sp>
        <p:nvSpPr>
          <p:cNvPr id="27" name="Text Placeholder 14"/>
          <p:cNvSpPr>
            <a:spLocks noGrp="1"/>
          </p:cNvSpPr>
          <p:nvPr>
            <p:ph type="body" sz="quarter" idx="28"/>
          </p:nvPr>
        </p:nvSpPr>
        <p:spPr>
          <a:xfrm>
            <a:off x="6394258" y="3681037"/>
            <a:ext cx="3214046" cy="148245"/>
          </a:xfrm>
        </p:spPr>
        <p:txBody>
          <a:bodyPr/>
          <a:lstStyle/>
          <a:p>
            <a:r>
              <a:rPr lang="en-US" dirty="0" smtClean="0">
                <a:latin typeface="Arial"/>
                <a:cs typeface="Arial"/>
              </a:rPr>
              <a:t>n = 17,685</a:t>
            </a:r>
            <a:endParaRPr lang="en-US" dirty="0">
              <a:latin typeface="Arial"/>
              <a:cs typeface="Arial"/>
            </a:endParaRPr>
          </a:p>
        </p:txBody>
      </p:sp>
      <p:sp>
        <p:nvSpPr>
          <p:cNvPr id="28" name="Text Placeholder 16"/>
          <p:cNvSpPr>
            <a:spLocks noGrp="1"/>
          </p:cNvSpPr>
          <p:nvPr>
            <p:ph type="body" sz="quarter" idx="31"/>
          </p:nvPr>
        </p:nvSpPr>
        <p:spPr>
          <a:xfrm>
            <a:off x="2799936" y="6898148"/>
            <a:ext cx="3214046" cy="148245"/>
          </a:xfrm>
        </p:spPr>
        <p:txBody>
          <a:bodyPr/>
          <a:lstStyle/>
          <a:p>
            <a:r>
              <a:rPr lang="en-US" dirty="0" smtClean="0">
                <a:latin typeface="Arial"/>
                <a:cs typeface="Arial"/>
              </a:rPr>
              <a:t>n = 12,855</a:t>
            </a:r>
            <a:endParaRPr lang="en-US" dirty="0">
              <a:latin typeface="Arial"/>
              <a:cs typeface="Arial"/>
            </a:endParaRPr>
          </a:p>
        </p:txBody>
      </p:sp>
      <p:sp>
        <p:nvSpPr>
          <p:cNvPr id="29" name="Text Placeholder 17"/>
          <p:cNvSpPr>
            <a:spLocks noGrp="1"/>
          </p:cNvSpPr>
          <p:nvPr>
            <p:ph type="body" sz="quarter" idx="32"/>
          </p:nvPr>
        </p:nvSpPr>
        <p:spPr>
          <a:xfrm>
            <a:off x="6399142" y="6900814"/>
            <a:ext cx="3214046" cy="148245"/>
          </a:xfrm>
        </p:spPr>
        <p:txBody>
          <a:bodyPr/>
          <a:lstStyle/>
          <a:p>
            <a:r>
              <a:rPr lang="en-US" dirty="0" smtClean="0">
                <a:latin typeface="Arial"/>
                <a:cs typeface="Arial"/>
              </a:rPr>
              <a:t>n = 6,881</a:t>
            </a:r>
            <a:endParaRPr lang="en-US" dirty="0">
              <a:latin typeface="Arial"/>
              <a:cs typeface="Arial"/>
            </a:endParaRPr>
          </a:p>
        </p:txBody>
      </p:sp>
    </p:spTree>
    <p:extLst>
      <p:ext uri="{BB962C8B-B14F-4D97-AF65-F5344CB8AC3E}">
        <p14:creationId xmlns:p14="http://schemas.microsoft.com/office/powerpoint/2010/main" val="121469343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31"/>
          </p:nvPr>
        </p:nvSpPr>
        <p:spPr/>
        <p:txBody>
          <a:bodyPr/>
          <a:lstStyle/>
          <a:p>
            <a:r>
              <a:rPr lang="en-US" dirty="0" smtClean="0">
                <a:latin typeface="Arial"/>
                <a:cs typeface="Arial"/>
              </a:rPr>
              <a:t>Source: </a:t>
            </a:r>
            <a:r>
              <a:rPr lang="en-US" dirty="0" err="1" smtClean="0">
                <a:latin typeface="Arial"/>
                <a:cs typeface="Arial"/>
              </a:rPr>
              <a:t>Massport</a:t>
            </a:r>
            <a:endParaRPr lang="en-US" dirty="0">
              <a:latin typeface="Arial"/>
              <a:cs typeface="Arial"/>
            </a:endParaRPr>
          </a:p>
        </p:txBody>
      </p:sp>
      <p:sp>
        <p:nvSpPr>
          <p:cNvPr id="7" name="Text Placeholder 6"/>
          <p:cNvSpPr>
            <a:spLocks noGrp="1"/>
          </p:cNvSpPr>
          <p:nvPr>
            <p:ph type="body" sz="quarter" idx="22"/>
          </p:nvPr>
        </p:nvSpPr>
        <p:spPr>
          <a:xfrm>
            <a:off x="2800350" y="466363"/>
            <a:ext cx="6800849" cy="400050"/>
          </a:xfrm>
        </p:spPr>
        <p:txBody>
          <a:bodyPr/>
          <a:lstStyle/>
          <a:p>
            <a:r>
              <a:rPr lang="en-US" dirty="0" smtClean="0">
                <a:latin typeface="Arial"/>
                <a:cs typeface="Arial"/>
              </a:rPr>
              <a:t>MILTON HAS FILED MORE NOISE COMPLAINTS THAN THE NEXT TWO MOST-IMPACTED MUNICIPALITIES – </a:t>
            </a:r>
            <a:r>
              <a:rPr lang="en-US" b="1" u="sng" dirty="0" smtClean="0">
                <a:latin typeface="Arial"/>
                <a:cs typeface="Arial"/>
              </a:rPr>
              <a:t>COMBINED</a:t>
            </a:r>
            <a:r>
              <a:rPr lang="en-US" dirty="0" smtClean="0">
                <a:latin typeface="Arial"/>
                <a:cs typeface="Arial"/>
              </a:rPr>
              <a:t> </a:t>
            </a:r>
            <a:endParaRPr lang="en-US" dirty="0">
              <a:latin typeface="Arial"/>
              <a:cs typeface="Arial"/>
            </a:endParaRPr>
          </a:p>
        </p:txBody>
      </p:sp>
      <p:sp>
        <p:nvSpPr>
          <p:cNvPr id="8" name="Text Placeholder 7"/>
          <p:cNvSpPr>
            <a:spLocks noGrp="1"/>
          </p:cNvSpPr>
          <p:nvPr>
            <p:ph type="body" sz="quarter" idx="23"/>
          </p:nvPr>
        </p:nvSpPr>
        <p:spPr/>
        <p:txBody>
          <a:bodyPr/>
          <a:lstStyle/>
          <a:p>
            <a:r>
              <a:rPr lang="en-US" dirty="0" smtClean="0">
                <a:latin typeface="Arial"/>
                <a:cs typeface="Arial"/>
              </a:rPr>
              <a:t>Top 10 Cities and Towns by Number of Noise Complaints – January 1, 2012 to January 31, 2016</a:t>
            </a:r>
            <a:endParaRPr lang="en-US" dirty="0">
              <a:latin typeface="Arial"/>
              <a:cs typeface="Arial"/>
            </a:endParaRPr>
          </a:p>
        </p:txBody>
      </p:sp>
      <p:sp>
        <p:nvSpPr>
          <p:cNvPr id="9" name="Text Placeholder 8"/>
          <p:cNvSpPr>
            <a:spLocks noGrp="1"/>
          </p:cNvSpPr>
          <p:nvPr>
            <p:ph type="body" sz="quarter" idx="24"/>
          </p:nvPr>
        </p:nvSpPr>
        <p:spPr/>
        <p:txBody>
          <a:bodyPr/>
          <a:lstStyle/>
          <a:p>
            <a:r>
              <a:rPr lang="en-US" dirty="0" smtClean="0">
                <a:latin typeface="Arial"/>
                <a:cs typeface="Arial"/>
              </a:rPr>
              <a:t>Total Number of Complaints</a:t>
            </a:r>
            <a:endParaRPr lang="en-US" dirty="0">
              <a:latin typeface="Arial"/>
              <a:cs typeface="Arial"/>
            </a:endParaRPr>
          </a:p>
        </p:txBody>
      </p:sp>
      <p:sp>
        <p:nvSpPr>
          <p:cNvPr id="11" name="Text Placeholder 10"/>
          <p:cNvSpPr>
            <a:spLocks noGrp="1"/>
          </p:cNvSpPr>
          <p:nvPr>
            <p:ph type="body" sz="quarter" idx="35"/>
          </p:nvPr>
        </p:nvSpPr>
        <p:spPr/>
        <p:txBody>
          <a:bodyPr/>
          <a:lstStyle/>
          <a:p>
            <a:r>
              <a:rPr lang="en-US" dirty="0" smtClean="0">
                <a:latin typeface="Arial"/>
                <a:cs typeface="Arial"/>
              </a:rPr>
              <a:t>The ten cities and towns most-affected by Boston Logan airplane noise (as measured by number of noise complaints) are as follows:</a:t>
            </a:r>
          </a:p>
          <a:p>
            <a:pPr marL="454025" lvl="1" indent="-115888"/>
            <a:r>
              <a:rPr lang="en-US" dirty="0" smtClean="0">
                <a:latin typeface="Arial"/>
                <a:cs typeface="Arial"/>
              </a:rPr>
              <a:t>Milton</a:t>
            </a:r>
          </a:p>
          <a:p>
            <a:pPr marL="454025" lvl="1" indent="-115888"/>
            <a:r>
              <a:rPr lang="en-US" dirty="0" smtClean="0">
                <a:latin typeface="Arial"/>
                <a:cs typeface="Arial"/>
              </a:rPr>
              <a:t>Hull</a:t>
            </a:r>
          </a:p>
          <a:p>
            <a:pPr marL="454025" lvl="1" indent="-115888"/>
            <a:r>
              <a:rPr lang="en-US" dirty="0" smtClean="0">
                <a:latin typeface="Arial"/>
                <a:cs typeface="Arial"/>
              </a:rPr>
              <a:t>Belmont</a:t>
            </a:r>
          </a:p>
          <a:p>
            <a:pPr marL="454025" lvl="1" indent="-115888"/>
            <a:r>
              <a:rPr lang="en-US" dirty="0" smtClean="0">
                <a:latin typeface="Arial"/>
                <a:cs typeface="Arial"/>
              </a:rPr>
              <a:t>Somerville</a:t>
            </a:r>
          </a:p>
          <a:p>
            <a:pPr marL="454025" lvl="1" indent="-115888"/>
            <a:r>
              <a:rPr lang="en-US" dirty="0" smtClean="0">
                <a:latin typeface="Arial"/>
                <a:cs typeface="Arial"/>
              </a:rPr>
              <a:t>Cambridge</a:t>
            </a:r>
          </a:p>
          <a:p>
            <a:pPr marL="454025" lvl="1" indent="-115888"/>
            <a:r>
              <a:rPr lang="en-US" dirty="0" smtClean="0">
                <a:latin typeface="Arial"/>
                <a:cs typeface="Arial"/>
              </a:rPr>
              <a:t>Arlington</a:t>
            </a:r>
          </a:p>
          <a:p>
            <a:pPr marL="454025" lvl="1" indent="-115888"/>
            <a:r>
              <a:rPr lang="en-US" dirty="0" smtClean="0">
                <a:latin typeface="Arial"/>
                <a:cs typeface="Arial"/>
              </a:rPr>
              <a:t>Lynn</a:t>
            </a:r>
          </a:p>
          <a:p>
            <a:pPr marL="454025" lvl="1" indent="-115888"/>
            <a:r>
              <a:rPr lang="en-US" dirty="0" smtClean="0">
                <a:latin typeface="Arial"/>
                <a:cs typeface="Arial"/>
              </a:rPr>
              <a:t>Winthrop</a:t>
            </a:r>
          </a:p>
          <a:p>
            <a:pPr marL="454025" lvl="1" indent="-115888"/>
            <a:r>
              <a:rPr lang="en-US" dirty="0" smtClean="0">
                <a:latin typeface="Arial"/>
                <a:cs typeface="Arial"/>
              </a:rPr>
              <a:t>South Boston</a:t>
            </a:r>
          </a:p>
          <a:p>
            <a:pPr marL="454025" lvl="1" indent="-115888"/>
            <a:r>
              <a:rPr lang="en-US" dirty="0" smtClean="0">
                <a:latin typeface="Arial"/>
                <a:cs typeface="Arial"/>
              </a:rPr>
              <a:t>Weymouth</a:t>
            </a:r>
          </a:p>
          <a:p>
            <a:endParaRPr lang="en-US" dirty="0" smtClean="0">
              <a:latin typeface="Arial"/>
              <a:cs typeface="Arial"/>
            </a:endParaRPr>
          </a:p>
          <a:p>
            <a:r>
              <a:rPr lang="en-US" dirty="0" smtClean="0">
                <a:latin typeface="Arial"/>
                <a:cs typeface="Arial"/>
              </a:rPr>
              <a:t>Milton has filed more noise complaints than the next two most-impacted municipalities (Hull and Somerville), combined (Milton – 9,918, Hull and Somerville combined – 7,160).</a:t>
            </a:r>
            <a:endParaRPr lang="en-US" dirty="0">
              <a:latin typeface="Arial"/>
              <a:cs typeface="Arial"/>
            </a:endParaRPr>
          </a:p>
          <a:p>
            <a:pPr marL="454025" lvl="1" indent="-115888"/>
            <a:endParaRPr lang="en-US" dirty="0" smtClean="0">
              <a:latin typeface="Arial"/>
              <a:cs typeface="Arial"/>
            </a:endParaRPr>
          </a:p>
          <a:p>
            <a:pPr marL="571500" lvl="1" indent="-233363"/>
            <a:endParaRPr lang="en-US" dirty="0" smtClean="0">
              <a:latin typeface="Arial"/>
              <a:cs typeface="Arial"/>
            </a:endParaRPr>
          </a:p>
        </p:txBody>
      </p:sp>
      <p:sp>
        <p:nvSpPr>
          <p:cNvPr id="6" name="Text Placeholder 5"/>
          <p:cNvSpPr>
            <a:spLocks noGrp="1"/>
          </p:cNvSpPr>
          <p:nvPr>
            <p:ph type="body" sz="quarter" idx="21"/>
          </p:nvPr>
        </p:nvSpPr>
        <p:spPr>
          <a:xfrm>
            <a:off x="342265" y="571500"/>
            <a:ext cx="2172335" cy="818686"/>
          </a:xfrm>
        </p:spPr>
        <p:txBody>
          <a:bodyPr/>
          <a:lstStyle/>
          <a:p>
            <a:r>
              <a:rPr lang="en-US" dirty="0" smtClean="0">
                <a:latin typeface="Arial"/>
                <a:cs typeface="Arial"/>
              </a:rPr>
              <a:t>In terms complaints filed, Milton </a:t>
            </a:r>
            <a:r>
              <a:rPr lang="en-US" dirty="0">
                <a:latin typeface="Arial"/>
                <a:cs typeface="Arial"/>
              </a:rPr>
              <a:t>has the greatest </a:t>
            </a:r>
            <a:r>
              <a:rPr lang="en-US" dirty="0" smtClean="0">
                <a:latin typeface="Arial"/>
                <a:cs typeface="Arial"/>
              </a:rPr>
              <a:t>airplane noise </a:t>
            </a:r>
            <a:r>
              <a:rPr lang="en-US" dirty="0">
                <a:latin typeface="Arial"/>
                <a:cs typeface="Arial"/>
              </a:rPr>
              <a:t>burden of any town in the  Commonwealth of Massachusetts</a:t>
            </a:r>
          </a:p>
        </p:txBody>
      </p:sp>
      <p:graphicFrame>
        <p:nvGraphicFramePr>
          <p:cNvPr id="12" name="Chart 11"/>
          <p:cNvGraphicFramePr/>
          <p:nvPr>
            <p:extLst>
              <p:ext uri="{D42A27DB-BD31-4B8C-83A1-F6EECF244321}">
                <p14:modId xmlns:p14="http://schemas.microsoft.com/office/powerpoint/2010/main" val="3335025870"/>
              </p:ext>
            </p:extLst>
          </p:nvPr>
        </p:nvGraphicFramePr>
        <p:xfrm>
          <a:off x="2818274" y="1596131"/>
          <a:ext cx="6705600" cy="51612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898879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31"/>
          </p:nvPr>
        </p:nvSpPr>
        <p:spPr/>
        <p:txBody>
          <a:bodyPr/>
          <a:lstStyle/>
          <a:p>
            <a:r>
              <a:rPr lang="en-US" dirty="0" smtClean="0">
                <a:latin typeface="Arial"/>
                <a:cs typeface="Arial"/>
              </a:rPr>
              <a:t>Source: </a:t>
            </a:r>
            <a:r>
              <a:rPr lang="en-US" dirty="0" err="1" smtClean="0">
                <a:latin typeface="Arial"/>
                <a:cs typeface="Arial"/>
              </a:rPr>
              <a:t>Massport</a:t>
            </a:r>
            <a:endParaRPr lang="en-US" dirty="0">
              <a:latin typeface="Arial"/>
              <a:cs typeface="Arial"/>
            </a:endParaRPr>
          </a:p>
        </p:txBody>
      </p:sp>
      <p:sp>
        <p:nvSpPr>
          <p:cNvPr id="7" name="Text Placeholder 6"/>
          <p:cNvSpPr>
            <a:spLocks noGrp="1"/>
          </p:cNvSpPr>
          <p:nvPr>
            <p:ph type="body" sz="quarter" idx="22"/>
          </p:nvPr>
        </p:nvSpPr>
        <p:spPr>
          <a:xfrm>
            <a:off x="2800350" y="466363"/>
            <a:ext cx="6800849" cy="400050"/>
          </a:xfrm>
        </p:spPr>
        <p:txBody>
          <a:bodyPr/>
          <a:lstStyle/>
          <a:p>
            <a:r>
              <a:rPr lang="en-US" dirty="0" smtClean="0">
                <a:latin typeface="Arial"/>
                <a:cs typeface="Arial"/>
              </a:rPr>
              <a:t>MILTON HAS FILED NEARLY </a:t>
            </a:r>
            <a:r>
              <a:rPr lang="en-US" b="1" u="sng" dirty="0" smtClean="0">
                <a:latin typeface="Arial"/>
                <a:cs typeface="Arial"/>
              </a:rPr>
              <a:t>SEVEN TIMES </a:t>
            </a:r>
            <a:r>
              <a:rPr lang="en-US" dirty="0" smtClean="0">
                <a:latin typeface="Arial"/>
                <a:cs typeface="Arial"/>
              </a:rPr>
              <a:t>AS MANY NOISE COMPLAINTS AS ITS IMMEDIATE NEIGHBORS SINCE 2012</a:t>
            </a:r>
            <a:endParaRPr lang="en-US" dirty="0">
              <a:latin typeface="Arial"/>
              <a:cs typeface="Arial"/>
            </a:endParaRPr>
          </a:p>
        </p:txBody>
      </p:sp>
      <p:sp>
        <p:nvSpPr>
          <p:cNvPr id="8" name="Text Placeholder 7"/>
          <p:cNvSpPr>
            <a:spLocks noGrp="1"/>
          </p:cNvSpPr>
          <p:nvPr>
            <p:ph type="body" sz="quarter" idx="23"/>
          </p:nvPr>
        </p:nvSpPr>
        <p:spPr/>
        <p:txBody>
          <a:bodyPr/>
          <a:lstStyle/>
          <a:p>
            <a:r>
              <a:rPr lang="en-US" dirty="0" smtClean="0">
                <a:latin typeface="Arial"/>
                <a:cs typeface="Arial"/>
              </a:rPr>
              <a:t>Number of Noise Complaints Filed by Milton’s Immediate Neighbors – January 1, 2012 to January 31, 2016</a:t>
            </a:r>
            <a:endParaRPr lang="en-US" dirty="0">
              <a:latin typeface="Arial"/>
              <a:cs typeface="Arial"/>
            </a:endParaRPr>
          </a:p>
        </p:txBody>
      </p:sp>
      <p:sp>
        <p:nvSpPr>
          <p:cNvPr id="9" name="Text Placeholder 8"/>
          <p:cNvSpPr>
            <a:spLocks noGrp="1"/>
          </p:cNvSpPr>
          <p:nvPr>
            <p:ph type="body" sz="quarter" idx="24"/>
          </p:nvPr>
        </p:nvSpPr>
        <p:spPr/>
        <p:txBody>
          <a:bodyPr/>
          <a:lstStyle/>
          <a:p>
            <a:r>
              <a:rPr lang="en-US" dirty="0" smtClean="0">
                <a:latin typeface="Arial"/>
                <a:cs typeface="Arial"/>
              </a:rPr>
              <a:t>Total Number of Complaints</a:t>
            </a:r>
            <a:endParaRPr lang="en-US" dirty="0">
              <a:latin typeface="Arial"/>
              <a:cs typeface="Arial"/>
            </a:endParaRPr>
          </a:p>
        </p:txBody>
      </p:sp>
      <p:sp>
        <p:nvSpPr>
          <p:cNvPr id="11" name="Text Placeholder 10"/>
          <p:cNvSpPr>
            <a:spLocks noGrp="1"/>
          </p:cNvSpPr>
          <p:nvPr>
            <p:ph type="body" sz="quarter" idx="35"/>
          </p:nvPr>
        </p:nvSpPr>
        <p:spPr/>
        <p:txBody>
          <a:bodyPr/>
          <a:lstStyle/>
          <a:p>
            <a:r>
              <a:rPr lang="en-US" dirty="0" smtClean="0">
                <a:latin typeface="Arial"/>
                <a:cs typeface="Arial"/>
              </a:rPr>
              <a:t>Milton has already filed more than 8 times as many noise complaints as its neighbors.</a:t>
            </a:r>
          </a:p>
          <a:p>
            <a:endParaRPr lang="en-US" dirty="0">
              <a:latin typeface="Arial"/>
              <a:cs typeface="Arial"/>
            </a:endParaRPr>
          </a:p>
          <a:p>
            <a:r>
              <a:rPr lang="en-US" dirty="0" smtClean="0">
                <a:latin typeface="Arial"/>
                <a:cs typeface="Arial"/>
              </a:rPr>
              <a:t>Milton filed 1.5x as many noise complaints in the first nine months of 2015 as its neighbors have filed since 2012.</a:t>
            </a:r>
          </a:p>
          <a:p>
            <a:pPr marL="571500" lvl="1" indent="-233363"/>
            <a:endParaRPr lang="en-US" dirty="0" smtClean="0">
              <a:latin typeface="Arial"/>
              <a:cs typeface="Arial"/>
            </a:endParaRPr>
          </a:p>
          <a:p>
            <a:r>
              <a:rPr lang="en-US" dirty="0" smtClean="0">
                <a:latin typeface="Arial"/>
                <a:cs typeface="Arial"/>
              </a:rPr>
              <a:t>Given this uneven distribution, it </a:t>
            </a:r>
            <a:r>
              <a:rPr lang="en-US" dirty="0">
                <a:latin typeface="Arial"/>
                <a:cs typeface="Arial"/>
              </a:rPr>
              <a:t>is highly unlikely that Milton will receive support from its neighbors regarding </a:t>
            </a:r>
            <a:r>
              <a:rPr lang="en-US" dirty="0" smtClean="0">
                <a:latin typeface="Arial"/>
                <a:cs typeface="Arial"/>
              </a:rPr>
              <a:t>airplane traffic redistribution.</a:t>
            </a:r>
          </a:p>
          <a:p>
            <a:endParaRPr lang="en-US" dirty="0">
              <a:latin typeface="Arial"/>
              <a:cs typeface="Arial"/>
            </a:endParaRPr>
          </a:p>
          <a:p>
            <a:r>
              <a:rPr lang="en-US" dirty="0" smtClean="0">
                <a:latin typeface="Arial"/>
                <a:cs typeface="Arial"/>
              </a:rPr>
              <a:t>This dynamic, and the imbalance around it, should have been foreseeable by </a:t>
            </a:r>
            <a:r>
              <a:rPr lang="en-US" dirty="0" err="1" smtClean="0">
                <a:latin typeface="Arial"/>
                <a:cs typeface="Arial"/>
              </a:rPr>
              <a:t>Massport</a:t>
            </a:r>
            <a:r>
              <a:rPr lang="en-US" dirty="0" smtClean="0">
                <a:latin typeface="Arial"/>
                <a:cs typeface="Arial"/>
              </a:rPr>
              <a:t> when the CACs were created.</a:t>
            </a:r>
            <a:endParaRPr lang="en-US" dirty="0">
              <a:latin typeface="Arial"/>
              <a:cs typeface="Arial"/>
            </a:endParaRPr>
          </a:p>
          <a:p>
            <a:endParaRPr lang="en-US" dirty="0">
              <a:latin typeface="Arial"/>
              <a:cs typeface="Arial"/>
            </a:endParaRPr>
          </a:p>
        </p:txBody>
      </p:sp>
      <p:sp>
        <p:nvSpPr>
          <p:cNvPr id="6" name="Text Placeholder 5"/>
          <p:cNvSpPr>
            <a:spLocks noGrp="1"/>
          </p:cNvSpPr>
          <p:nvPr>
            <p:ph type="body" sz="quarter" idx="21"/>
          </p:nvPr>
        </p:nvSpPr>
        <p:spPr>
          <a:xfrm>
            <a:off x="342265" y="571500"/>
            <a:ext cx="2172335" cy="664797"/>
          </a:xfrm>
        </p:spPr>
        <p:txBody>
          <a:bodyPr/>
          <a:lstStyle/>
          <a:p>
            <a:r>
              <a:rPr lang="en-US" dirty="0" smtClean="0">
                <a:latin typeface="Arial"/>
                <a:cs typeface="Arial"/>
              </a:rPr>
              <a:t>The skies </a:t>
            </a:r>
            <a:r>
              <a:rPr lang="en-US" u="sng" dirty="0" smtClean="0">
                <a:latin typeface="Arial"/>
                <a:cs typeface="Arial"/>
              </a:rPr>
              <a:t>around</a:t>
            </a:r>
            <a:r>
              <a:rPr lang="en-US" dirty="0" smtClean="0">
                <a:latin typeface="Arial"/>
                <a:cs typeface="Arial"/>
              </a:rPr>
              <a:t> Milton are demonstrably quieter than the skies </a:t>
            </a:r>
            <a:r>
              <a:rPr lang="en-US" u="sng" dirty="0" smtClean="0">
                <a:latin typeface="Arial"/>
                <a:cs typeface="Arial"/>
              </a:rPr>
              <a:t>over</a:t>
            </a:r>
            <a:r>
              <a:rPr lang="en-US" dirty="0" smtClean="0">
                <a:latin typeface="Arial"/>
                <a:cs typeface="Arial"/>
              </a:rPr>
              <a:t> Milton.</a:t>
            </a:r>
            <a:endParaRPr lang="en-US" dirty="0">
              <a:latin typeface="Arial"/>
              <a:cs typeface="Arial"/>
            </a:endParaRPr>
          </a:p>
        </p:txBody>
      </p:sp>
      <p:graphicFrame>
        <p:nvGraphicFramePr>
          <p:cNvPr id="12" name="Chart 11"/>
          <p:cNvGraphicFramePr/>
          <p:nvPr>
            <p:extLst>
              <p:ext uri="{D42A27DB-BD31-4B8C-83A1-F6EECF244321}">
                <p14:modId xmlns:p14="http://schemas.microsoft.com/office/powerpoint/2010/main" val="529942128"/>
              </p:ext>
            </p:extLst>
          </p:nvPr>
        </p:nvGraphicFramePr>
        <p:xfrm>
          <a:off x="2818274" y="1596131"/>
          <a:ext cx="6705600" cy="51612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79503813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Placeholder 9"/>
          <p:cNvSpPr>
            <a:spLocks noGrp="1"/>
          </p:cNvSpPr>
          <p:nvPr>
            <p:ph type="body" sz="quarter" idx="31"/>
          </p:nvPr>
        </p:nvSpPr>
        <p:spPr/>
        <p:txBody>
          <a:bodyPr/>
          <a:lstStyle/>
          <a:p>
            <a:r>
              <a:rPr lang="en-US" dirty="0" smtClean="0">
                <a:latin typeface="Arial"/>
                <a:cs typeface="Arial"/>
              </a:rPr>
              <a:t>Source: </a:t>
            </a:r>
            <a:r>
              <a:rPr lang="en-US" dirty="0" err="1" smtClean="0">
                <a:latin typeface="Arial"/>
                <a:cs typeface="Arial"/>
              </a:rPr>
              <a:t>Massport</a:t>
            </a:r>
            <a:endParaRPr lang="en-US" dirty="0">
              <a:latin typeface="Arial"/>
              <a:cs typeface="Arial"/>
            </a:endParaRPr>
          </a:p>
        </p:txBody>
      </p:sp>
      <p:sp>
        <p:nvSpPr>
          <p:cNvPr id="7" name="Text Placeholder 6"/>
          <p:cNvSpPr>
            <a:spLocks noGrp="1"/>
          </p:cNvSpPr>
          <p:nvPr>
            <p:ph type="body" sz="quarter" idx="22"/>
          </p:nvPr>
        </p:nvSpPr>
        <p:spPr>
          <a:xfrm>
            <a:off x="2800350" y="466363"/>
            <a:ext cx="6800849" cy="400050"/>
          </a:xfrm>
        </p:spPr>
        <p:txBody>
          <a:bodyPr/>
          <a:lstStyle/>
          <a:p>
            <a:r>
              <a:rPr lang="en-US" dirty="0">
                <a:latin typeface="Arial"/>
                <a:cs typeface="Arial"/>
              </a:rPr>
              <a:t>MILTON ALSO HAS THE MOST CALLERS OF ANY COMMUNITY</a:t>
            </a:r>
          </a:p>
        </p:txBody>
      </p:sp>
      <p:sp>
        <p:nvSpPr>
          <p:cNvPr id="8" name="Text Placeholder 7"/>
          <p:cNvSpPr>
            <a:spLocks noGrp="1"/>
          </p:cNvSpPr>
          <p:nvPr>
            <p:ph type="body" sz="quarter" idx="23"/>
          </p:nvPr>
        </p:nvSpPr>
        <p:spPr/>
        <p:txBody>
          <a:bodyPr/>
          <a:lstStyle/>
          <a:p>
            <a:r>
              <a:rPr lang="en-US" dirty="0" smtClean="0">
                <a:latin typeface="Arial"/>
                <a:cs typeface="Arial"/>
              </a:rPr>
              <a:t>Top 10 Cities and Towns by Number of Callers – January 1, 2016 to January 31, 2016</a:t>
            </a:r>
            <a:endParaRPr lang="en-US" dirty="0">
              <a:latin typeface="Arial"/>
              <a:cs typeface="Arial"/>
            </a:endParaRPr>
          </a:p>
        </p:txBody>
      </p:sp>
      <p:sp>
        <p:nvSpPr>
          <p:cNvPr id="9" name="Text Placeholder 8"/>
          <p:cNvSpPr>
            <a:spLocks noGrp="1"/>
          </p:cNvSpPr>
          <p:nvPr>
            <p:ph type="body" sz="quarter" idx="24"/>
          </p:nvPr>
        </p:nvSpPr>
        <p:spPr/>
        <p:txBody>
          <a:bodyPr/>
          <a:lstStyle/>
          <a:p>
            <a:r>
              <a:rPr lang="en-US" dirty="0" smtClean="0">
                <a:latin typeface="Arial"/>
                <a:cs typeface="Arial"/>
              </a:rPr>
              <a:t>Total Number of Callers</a:t>
            </a:r>
            <a:endParaRPr lang="en-US" dirty="0">
              <a:latin typeface="Arial"/>
              <a:cs typeface="Arial"/>
            </a:endParaRPr>
          </a:p>
        </p:txBody>
      </p:sp>
      <p:sp>
        <p:nvSpPr>
          <p:cNvPr id="11" name="Text Placeholder 10"/>
          <p:cNvSpPr>
            <a:spLocks noGrp="1"/>
          </p:cNvSpPr>
          <p:nvPr>
            <p:ph type="body" sz="quarter" idx="35"/>
          </p:nvPr>
        </p:nvSpPr>
        <p:spPr/>
        <p:txBody>
          <a:bodyPr/>
          <a:lstStyle/>
          <a:p>
            <a:r>
              <a:rPr lang="en-US" dirty="0" smtClean="0">
                <a:latin typeface="Arial"/>
                <a:cs typeface="Arial"/>
              </a:rPr>
              <a:t>The ten cities and towns most-affected by Boston Logan airplane noise (as measured by number of callers) are as follows:</a:t>
            </a:r>
          </a:p>
          <a:p>
            <a:pPr marL="454025" lvl="1" indent="-115888"/>
            <a:r>
              <a:rPr lang="en-US" dirty="0" smtClean="0">
                <a:latin typeface="Arial"/>
                <a:cs typeface="Arial"/>
              </a:rPr>
              <a:t>Milton</a:t>
            </a:r>
          </a:p>
          <a:p>
            <a:pPr marL="454025" lvl="1" indent="-115888"/>
            <a:r>
              <a:rPr lang="en-US" dirty="0" smtClean="0">
                <a:latin typeface="Arial"/>
                <a:cs typeface="Arial"/>
              </a:rPr>
              <a:t>Cambridge</a:t>
            </a:r>
          </a:p>
          <a:p>
            <a:pPr marL="454025" lvl="1" indent="-115888"/>
            <a:r>
              <a:rPr lang="en-US" dirty="0" smtClean="0">
                <a:latin typeface="Arial"/>
                <a:cs typeface="Arial"/>
              </a:rPr>
              <a:t>Arlington</a:t>
            </a:r>
          </a:p>
          <a:p>
            <a:pPr marL="454025" lvl="1" indent="-115888"/>
            <a:r>
              <a:rPr lang="en-US" dirty="0" smtClean="0">
                <a:latin typeface="Arial"/>
                <a:cs typeface="Arial"/>
              </a:rPr>
              <a:t>Somerville</a:t>
            </a:r>
          </a:p>
          <a:p>
            <a:pPr marL="454025" lvl="1" indent="-115888"/>
            <a:r>
              <a:rPr lang="en-US" dirty="0" smtClean="0">
                <a:latin typeface="Arial"/>
                <a:cs typeface="Arial"/>
              </a:rPr>
              <a:t>Hull</a:t>
            </a:r>
          </a:p>
          <a:p>
            <a:pPr marL="454025" lvl="1" indent="-115888"/>
            <a:r>
              <a:rPr lang="en-US" dirty="0">
                <a:latin typeface="Arial"/>
                <a:cs typeface="Arial"/>
              </a:rPr>
              <a:t>East </a:t>
            </a:r>
            <a:r>
              <a:rPr lang="en-US" dirty="0" smtClean="0">
                <a:latin typeface="Arial"/>
                <a:cs typeface="Arial"/>
              </a:rPr>
              <a:t>Boston</a:t>
            </a:r>
          </a:p>
          <a:p>
            <a:pPr marL="454025" lvl="1" indent="-115888"/>
            <a:r>
              <a:rPr lang="en-US" dirty="0" smtClean="0">
                <a:latin typeface="Arial"/>
                <a:cs typeface="Arial"/>
              </a:rPr>
              <a:t>Medford</a:t>
            </a:r>
          </a:p>
          <a:p>
            <a:pPr marL="454025" lvl="1" indent="-115888"/>
            <a:r>
              <a:rPr lang="en-US" dirty="0" smtClean="0">
                <a:latin typeface="Arial"/>
                <a:cs typeface="Arial"/>
              </a:rPr>
              <a:t>Roslindale</a:t>
            </a:r>
          </a:p>
          <a:p>
            <a:pPr marL="454025" lvl="1" indent="-115888"/>
            <a:r>
              <a:rPr lang="en-US" dirty="0" smtClean="0">
                <a:latin typeface="Arial"/>
                <a:cs typeface="Arial"/>
              </a:rPr>
              <a:t>South Boston</a:t>
            </a:r>
          </a:p>
          <a:p>
            <a:pPr marL="454025" lvl="1" indent="-115888"/>
            <a:r>
              <a:rPr lang="en-US" dirty="0" smtClean="0">
                <a:latin typeface="Arial"/>
                <a:cs typeface="Arial"/>
              </a:rPr>
              <a:t>Belmont</a:t>
            </a:r>
          </a:p>
          <a:p>
            <a:pPr marL="0" indent="-365843"/>
            <a:endParaRPr lang="en-US" dirty="0">
              <a:latin typeface="Arial"/>
              <a:cs typeface="Arial"/>
            </a:endParaRPr>
          </a:p>
          <a:p>
            <a:r>
              <a:rPr lang="en-US" dirty="0" smtClean="0">
                <a:latin typeface="Arial"/>
                <a:cs typeface="Arial"/>
              </a:rPr>
              <a:t>Milton has nearly as many callers as the next three largest groups of callers (Cambridge, Arlington, and Somerville) combined.</a:t>
            </a:r>
            <a:endParaRPr lang="en-US" dirty="0">
              <a:latin typeface="Arial"/>
              <a:cs typeface="Arial"/>
            </a:endParaRPr>
          </a:p>
          <a:p>
            <a:pPr marL="117475" lvl="1" indent="-117475">
              <a:buNone/>
            </a:pPr>
            <a:endParaRPr lang="en-US" sz="900" dirty="0">
              <a:latin typeface="Arial"/>
              <a:cs typeface="Arial"/>
            </a:endParaRPr>
          </a:p>
          <a:p>
            <a:pPr marL="571500" lvl="1" indent="-233363"/>
            <a:endParaRPr lang="en-US" dirty="0" smtClean="0">
              <a:latin typeface="Arial"/>
              <a:cs typeface="Arial"/>
            </a:endParaRPr>
          </a:p>
        </p:txBody>
      </p:sp>
      <p:sp>
        <p:nvSpPr>
          <p:cNvPr id="6" name="Text Placeholder 5"/>
          <p:cNvSpPr>
            <a:spLocks noGrp="1"/>
          </p:cNvSpPr>
          <p:nvPr>
            <p:ph type="body" sz="quarter" idx="21"/>
          </p:nvPr>
        </p:nvSpPr>
        <p:spPr>
          <a:xfrm>
            <a:off x="342265" y="571500"/>
            <a:ext cx="2172335" cy="972574"/>
          </a:xfrm>
        </p:spPr>
        <p:txBody>
          <a:bodyPr/>
          <a:lstStyle/>
          <a:p>
            <a:r>
              <a:rPr lang="en-US" dirty="0" smtClean="0">
                <a:latin typeface="Arial"/>
                <a:cs typeface="Arial"/>
              </a:rPr>
              <a:t>Milton has more callers filing noise complaints than any other community in the Commonwealth, including communities that are many times our population size.</a:t>
            </a:r>
            <a:endParaRPr lang="en-US" dirty="0">
              <a:latin typeface="Arial"/>
              <a:cs typeface="Arial"/>
            </a:endParaRPr>
          </a:p>
        </p:txBody>
      </p:sp>
      <p:graphicFrame>
        <p:nvGraphicFramePr>
          <p:cNvPr id="12" name="Chart 11"/>
          <p:cNvGraphicFramePr/>
          <p:nvPr>
            <p:extLst>
              <p:ext uri="{D42A27DB-BD31-4B8C-83A1-F6EECF244321}">
                <p14:modId xmlns:p14="http://schemas.microsoft.com/office/powerpoint/2010/main" val="3810494804"/>
              </p:ext>
            </p:extLst>
          </p:nvPr>
        </p:nvGraphicFramePr>
        <p:xfrm>
          <a:off x="2818274" y="1596131"/>
          <a:ext cx="6705600" cy="5161211"/>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81616118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p:txBody>
          <a:bodyPr/>
          <a:lstStyle/>
          <a:p>
            <a:r>
              <a:rPr lang="en-US" dirty="0" smtClean="0"/>
              <a:t>ARRIVALS – WHAT THEY SAY THEY DO</a:t>
            </a:r>
            <a:endParaRPr lang="en-US" dirty="0"/>
          </a:p>
        </p:txBody>
      </p:sp>
      <p:sp>
        <p:nvSpPr>
          <p:cNvPr id="4" name="Text Placeholder 3"/>
          <p:cNvSpPr>
            <a:spLocks noGrp="1"/>
          </p:cNvSpPr>
          <p:nvPr>
            <p:ph type="body" sz="quarter" idx="23"/>
          </p:nvPr>
        </p:nvSpPr>
        <p:spPr/>
        <p:txBody>
          <a:bodyPr/>
          <a:lstStyle/>
          <a:p>
            <a:r>
              <a:rPr lang="en-US" dirty="0" smtClean="0"/>
              <a:t>“Logan's </a:t>
            </a:r>
            <a:r>
              <a:rPr lang="en-US" dirty="0"/>
              <a:t>runway use based on the winds and the percentage each configuration is </a:t>
            </a:r>
            <a:r>
              <a:rPr lang="en-US" dirty="0" smtClean="0"/>
              <a:t>utilized”</a:t>
            </a:r>
            <a:endParaRPr lang="en-US" dirty="0"/>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35"/>
          </p:nvPr>
        </p:nvSpPr>
        <p:spPr/>
        <p:txBody>
          <a:bodyPr/>
          <a:lstStyle/>
          <a:p>
            <a:r>
              <a:rPr lang="en-US" dirty="0"/>
              <a:t>4R and 4L are the two runways that bring arriving aircraft into Logan </a:t>
            </a:r>
            <a:r>
              <a:rPr lang="en-US" dirty="0" smtClean="0"/>
              <a:t>Airport by having them fly over Milton.</a:t>
            </a:r>
          </a:p>
          <a:p>
            <a:endParaRPr lang="en-US" dirty="0"/>
          </a:p>
          <a:p>
            <a:r>
              <a:rPr lang="en-US" dirty="0" smtClean="0"/>
              <a:t>Wind direction has repeatedly been presented as the primary factor in ensuring aircraft safety, as it is purportedly safer for planes to land in headwinds given the great lift the headwind can provide in the event a pilot needs to abort a landing. </a:t>
            </a:r>
          </a:p>
          <a:p>
            <a:endParaRPr lang="en-US" dirty="0"/>
          </a:p>
          <a:p>
            <a:endParaRPr lang="en-US" dirty="0"/>
          </a:p>
          <a:p>
            <a:pPr marL="0" indent="0">
              <a:buNone/>
            </a:pPr>
            <a:endParaRPr lang="en-US" dirty="0"/>
          </a:p>
        </p:txBody>
      </p:sp>
      <p:sp>
        <p:nvSpPr>
          <p:cNvPr id="7" name="Text Placeholder 6"/>
          <p:cNvSpPr>
            <a:spLocks noGrp="1"/>
          </p:cNvSpPr>
          <p:nvPr>
            <p:ph type="body" sz="quarter" idx="21"/>
          </p:nvPr>
        </p:nvSpPr>
        <p:spPr>
          <a:xfrm>
            <a:off x="342265" y="571500"/>
            <a:ext cx="2172335" cy="818686"/>
          </a:xfrm>
        </p:spPr>
        <p:txBody>
          <a:bodyPr/>
          <a:lstStyle/>
          <a:p>
            <a:r>
              <a:rPr lang="en-US" dirty="0" smtClean="0"/>
              <a:t>According to the </a:t>
            </a:r>
            <a:r>
              <a:rPr lang="en-US" dirty="0" err="1" smtClean="0"/>
              <a:t>Massport</a:t>
            </a:r>
            <a:r>
              <a:rPr lang="en-US" dirty="0" smtClean="0"/>
              <a:t> website, the 4R/4L combination should be used only 18% of the time.</a:t>
            </a:r>
            <a:endParaRPr lang="en-US" dirty="0"/>
          </a:p>
        </p:txBody>
      </p:sp>
      <p:pic>
        <p:nvPicPr>
          <p:cNvPr id="8" name="Picture 7"/>
          <p:cNvPicPr>
            <a:picLocks noChangeAspect="1"/>
          </p:cNvPicPr>
          <p:nvPr/>
        </p:nvPicPr>
        <p:blipFill>
          <a:blip r:embed="rId2"/>
          <a:stretch>
            <a:fillRect/>
          </a:stretch>
        </p:blipFill>
        <p:spPr>
          <a:xfrm>
            <a:off x="2739220" y="1469208"/>
            <a:ext cx="6438900" cy="5676900"/>
          </a:xfrm>
          <a:prstGeom prst="rect">
            <a:avLst/>
          </a:prstGeom>
        </p:spPr>
      </p:pic>
      <p:sp>
        <p:nvSpPr>
          <p:cNvPr id="2" name="Text Placeholder 1"/>
          <p:cNvSpPr>
            <a:spLocks noGrp="1"/>
          </p:cNvSpPr>
          <p:nvPr>
            <p:ph type="body" sz="quarter" idx="31"/>
          </p:nvPr>
        </p:nvSpPr>
        <p:spPr/>
        <p:txBody>
          <a:bodyPr/>
          <a:lstStyle/>
          <a:p>
            <a:r>
              <a:rPr lang="en-US" dirty="0" smtClean="0"/>
              <a:t>Source: </a:t>
            </a:r>
            <a:r>
              <a:rPr lang="en-US" dirty="0" err="1" smtClean="0"/>
              <a:t>Massport</a:t>
            </a:r>
            <a:endParaRPr lang="en-US" dirty="0"/>
          </a:p>
        </p:txBody>
      </p:sp>
    </p:spTree>
    <p:extLst>
      <p:ext uri="{BB962C8B-B14F-4D97-AF65-F5344CB8AC3E}">
        <p14:creationId xmlns:p14="http://schemas.microsoft.com/office/powerpoint/2010/main" val="19073740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quarter" idx="22"/>
          </p:nvPr>
        </p:nvSpPr>
        <p:spPr/>
        <p:txBody>
          <a:bodyPr/>
          <a:lstStyle/>
          <a:p>
            <a:r>
              <a:rPr lang="en-US" dirty="0" smtClean="0"/>
              <a:t>ARRIVALS – WHAT THEY ACTUALLY DO</a:t>
            </a:r>
            <a:endParaRPr lang="en-US" dirty="0"/>
          </a:p>
        </p:txBody>
      </p:sp>
      <p:sp>
        <p:nvSpPr>
          <p:cNvPr id="4" name="Text Placeholder 3"/>
          <p:cNvSpPr>
            <a:spLocks noGrp="1"/>
          </p:cNvSpPr>
          <p:nvPr>
            <p:ph type="body" sz="quarter" idx="23"/>
          </p:nvPr>
        </p:nvSpPr>
        <p:spPr/>
        <p:txBody>
          <a:bodyPr/>
          <a:lstStyle/>
          <a:p>
            <a:r>
              <a:rPr lang="en-US" dirty="0" smtClean="0"/>
              <a:t>“Logan's </a:t>
            </a:r>
            <a:r>
              <a:rPr lang="en-US" dirty="0"/>
              <a:t>runway use based on the winds and the percentage each configuration is </a:t>
            </a:r>
            <a:r>
              <a:rPr lang="en-US" dirty="0" smtClean="0"/>
              <a:t>utilized”</a:t>
            </a:r>
            <a:endParaRPr lang="en-US" dirty="0"/>
          </a:p>
        </p:txBody>
      </p:sp>
      <p:sp>
        <p:nvSpPr>
          <p:cNvPr id="5" name="Text Placeholder 4"/>
          <p:cNvSpPr>
            <a:spLocks noGrp="1"/>
          </p:cNvSpPr>
          <p:nvPr>
            <p:ph type="body" sz="quarter" idx="24"/>
          </p:nvPr>
        </p:nvSpPr>
        <p:spPr/>
        <p:txBody>
          <a:bodyPr/>
          <a:lstStyle/>
          <a:p>
            <a:endParaRPr lang="en-US"/>
          </a:p>
        </p:txBody>
      </p:sp>
      <p:sp>
        <p:nvSpPr>
          <p:cNvPr id="6" name="Text Placeholder 5"/>
          <p:cNvSpPr>
            <a:spLocks noGrp="1"/>
          </p:cNvSpPr>
          <p:nvPr>
            <p:ph type="body" sz="quarter" idx="35"/>
          </p:nvPr>
        </p:nvSpPr>
        <p:spPr/>
        <p:txBody>
          <a:bodyPr/>
          <a:lstStyle/>
          <a:p>
            <a:r>
              <a:rPr lang="en-US" dirty="0" smtClean="0"/>
              <a:t>In 2015, 4R and 4L were used for arrivals 33% of the time, nearly twice the 18% indicated by </a:t>
            </a:r>
            <a:r>
              <a:rPr lang="en-US" dirty="0" err="1" smtClean="0"/>
              <a:t>Massport</a:t>
            </a:r>
            <a:r>
              <a:rPr lang="en-US" dirty="0" smtClean="0"/>
              <a:t>.</a:t>
            </a:r>
          </a:p>
          <a:p>
            <a:endParaRPr lang="en-US" dirty="0" smtClean="0"/>
          </a:p>
          <a:p>
            <a:r>
              <a:rPr lang="en-US" dirty="0" smtClean="0"/>
              <a:t>Therefore, it is clear that wind direction plays little part in the choices </a:t>
            </a:r>
            <a:r>
              <a:rPr lang="en-US" dirty="0" err="1" smtClean="0"/>
              <a:t>Massport</a:t>
            </a:r>
            <a:r>
              <a:rPr lang="en-US" dirty="0" smtClean="0"/>
              <a:t> and the FAA make in choosing which runway to use.</a:t>
            </a:r>
          </a:p>
          <a:p>
            <a:endParaRPr lang="en-US" dirty="0"/>
          </a:p>
          <a:p>
            <a:r>
              <a:rPr lang="en-US" dirty="0" smtClean="0"/>
              <a:t>Part of the reason for this overuse is that 4R/4L combination provides </a:t>
            </a:r>
            <a:r>
              <a:rPr lang="en-US" dirty="0" err="1" smtClean="0"/>
              <a:t>Massport</a:t>
            </a:r>
            <a:r>
              <a:rPr lang="en-US" dirty="0" smtClean="0"/>
              <a:t> with a pair of long, parallel runways that they can land a exceptionally high volume of air traffic.</a:t>
            </a:r>
          </a:p>
          <a:p>
            <a:pPr marL="0" indent="0">
              <a:buNone/>
            </a:pPr>
            <a:endParaRPr lang="en-US" dirty="0"/>
          </a:p>
          <a:p>
            <a:r>
              <a:rPr lang="en-US" dirty="0" smtClean="0"/>
              <a:t>Going forward, it would be reasonable to assume that </a:t>
            </a:r>
            <a:r>
              <a:rPr lang="en-US" dirty="0" err="1" smtClean="0"/>
              <a:t>Massport</a:t>
            </a:r>
            <a:r>
              <a:rPr lang="en-US" dirty="0" smtClean="0"/>
              <a:t> and the FAA will </a:t>
            </a:r>
            <a:r>
              <a:rPr lang="en-US" b="1" dirty="0" smtClean="0"/>
              <a:t>increase</a:t>
            </a:r>
            <a:r>
              <a:rPr lang="en-US" dirty="0" smtClean="0"/>
              <a:t> the use of 4R, especially given the greater size and weight of the international flights that </a:t>
            </a:r>
            <a:r>
              <a:rPr lang="en-US" dirty="0" err="1" smtClean="0"/>
              <a:t>Massport</a:t>
            </a:r>
            <a:r>
              <a:rPr lang="en-US" dirty="0" smtClean="0"/>
              <a:t> is looking to attract.  </a:t>
            </a:r>
          </a:p>
          <a:p>
            <a:endParaRPr lang="en-US" dirty="0"/>
          </a:p>
          <a:p>
            <a:r>
              <a:rPr lang="en-US" dirty="0" smtClean="0"/>
              <a:t>These international flights include the A380, which can carry 41% more passengers than a 747. </a:t>
            </a:r>
          </a:p>
          <a:p>
            <a:endParaRPr lang="en-US" dirty="0"/>
          </a:p>
        </p:txBody>
      </p:sp>
      <p:sp>
        <p:nvSpPr>
          <p:cNvPr id="7" name="Text Placeholder 6"/>
          <p:cNvSpPr>
            <a:spLocks noGrp="1"/>
          </p:cNvSpPr>
          <p:nvPr>
            <p:ph type="body" sz="quarter" idx="21"/>
          </p:nvPr>
        </p:nvSpPr>
        <p:spPr>
          <a:xfrm>
            <a:off x="342265" y="571500"/>
            <a:ext cx="2172335" cy="818686"/>
          </a:xfrm>
        </p:spPr>
        <p:txBody>
          <a:bodyPr/>
          <a:lstStyle/>
          <a:p>
            <a:r>
              <a:rPr lang="en-US" dirty="0" smtClean="0"/>
              <a:t>Based off of </a:t>
            </a:r>
            <a:r>
              <a:rPr lang="en-US" dirty="0" err="1" smtClean="0"/>
              <a:t>Massport’s</a:t>
            </a:r>
            <a:r>
              <a:rPr lang="en-US" dirty="0" smtClean="0"/>
              <a:t> own information, </a:t>
            </a:r>
            <a:r>
              <a:rPr lang="en-US" b="1" dirty="0" smtClean="0"/>
              <a:t>Milton saw nearly twice as many arrivals in 2015 as </a:t>
            </a:r>
            <a:r>
              <a:rPr lang="en-US" b="1" dirty="0" err="1" smtClean="0"/>
              <a:t>Massport</a:t>
            </a:r>
            <a:r>
              <a:rPr lang="en-US" b="1" dirty="0" smtClean="0"/>
              <a:t> reports it should.</a:t>
            </a:r>
            <a:endParaRPr lang="en-US" b="1" dirty="0"/>
          </a:p>
        </p:txBody>
      </p:sp>
      <p:pic>
        <p:nvPicPr>
          <p:cNvPr id="8" name="Picture 7"/>
          <p:cNvPicPr>
            <a:picLocks noChangeAspect="1"/>
          </p:cNvPicPr>
          <p:nvPr/>
        </p:nvPicPr>
        <p:blipFill>
          <a:blip r:embed="rId2"/>
          <a:stretch>
            <a:fillRect/>
          </a:stretch>
        </p:blipFill>
        <p:spPr>
          <a:xfrm>
            <a:off x="2739220" y="1469208"/>
            <a:ext cx="6438900" cy="5676900"/>
          </a:xfrm>
          <a:prstGeom prst="rect">
            <a:avLst/>
          </a:prstGeom>
        </p:spPr>
      </p:pic>
      <p:sp>
        <p:nvSpPr>
          <p:cNvPr id="2" name="Text Placeholder 1"/>
          <p:cNvSpPr>
            <a:spLocks noGrp="1"/>
          </p:cNvSpPr>
          <p:nvPr>
            <p:ph type="body" sz="quarter" idx="31"/>
          </p:nvPr>
        </p:nvSpPr>
        <p:spPr/>
        <p:txBody>
          <a:bodyPr/>
          <a:lstStyle/>
          <a:p>
            <a:r>
              <a:rPr lang="en-US" dirty="0" smtClean="0"/>
              <a:t>Source: </a:t>
            </a:r>
            <a:r>
              <a:rPr lang="en-US" dirty="0" err="1" smtClean="0"/>
              <a:t>Massport</a:t>
            </a:r>
            <a:endParaRPr lang="en-US" dirty="0"/>
          </a:p>
        </p:txBody>
      </p:sp>
      <p:sp>
        <p:nvSpPr>
          <p:cNvPr id="9" name="TextBox 8"/>
          <p:cNvSpPr txBox="1"/>
          <p:nvPr/>
        </p:nvSpPr>
        <p:spPr>
          <a:xfrm>
            <a:off x="5666016" y="2911138"/>
            <a:ext cx="840134" cy="369332"/>
          </a:xfrm>
          <a:prstGeom prst="rect">
            <a:avLst/>
          </a:prstGeom>
          <a:solidFill>
            <a:schemeClr val="bg1"/>
          </a:solidFill>
        </p:spPr>
        <p:txBody>
          <a:bodyPr wrap="square" lIns="0" tIns="0" rIns="0" bIns="0" rtlCol="0">
            <a:spAutoFit/>
          </a:bodyPr>
          <a:lstStyle/>
          <a:p>
            <a:r>
              <a:rPr lang="en-US" sz="2400" b="1" dirty="0" smtClean="0">
                <a:latin typeface="+mj-lt"/>
                <a:cs typeface="Arial"/>
              </a:rPr>
              <a:t>33%</a:t>
            </a:r>
          </a:p>
        </p:txBody>
      </p:sp>
      <p:sp>
        <p:nvSpPr>
          <p:cNvPr id="10" name="TextBox 9"/>
          <p:cNvSpPr txBox="1"/>
          <p:nvPr/>
        </p:nvSpPr>
        <p:spPr>
          <a:xfrm>
            <a:off x="4353067" y="3874359"/>
            <a:ext cx="840134" cy="369332"/>
          </a:xfrm>
          <a:prstGeom prst="rect">
            <a:avLst/>
          </a:prstGeom>
          <a:solidFill>
            <a:schemeClr val="bg1"/>
          </a:solidFill>
        </p:spPr>
        <p:txBody>
          <a:bodyPr wrap="square" lIns="0" tIns="0" rIns="0" bIns="0" rtlCol="0">
            <a:spAutoFit/>
          </a:bodyPr>
          <a:lstStyle/>
          <a:p>
            <a:r>
              <a:rPr lang="en-US" sz="2400" b="1" dirty="0" smtClean="0">
                <a:latin typeface="+mj-lt"/>
                <a:cs typeface="Arial"/>
              </a:rPr>
              <a:t>29%</a:t>
            </a:r>
          </a:p>
        </p:txBody>
      </p:sp>
      <p:sp>
        <p:nvSpPr>
          <p:cNvPr id="11" name="TextBox 10"/>
          <p:cNvSpPr txBox="1"/>
          <p:nvPr/>
        </p:nvSpPr>
        <p:spPr>
          <a:xfrm>
            <a:off x="4825853" y="5013420"/>
            <a:ext cx="900806" cy="369332"/>
          </a:xfrm>
          <a:prstGeom prst="rect">
            <a:avLst/>
          </a:prstGeom>
          <a:solidFill>
            <a:schemeClr val="bg1"/>
          </a:solidFill>
        </p:spPr>
        <p:txBody>
          <a:bodyPr wrap="square" lIns="0" tIns="0" rIns="0" bIns="0" rtlCol="0">
            <a:spAutoFit/>
          </a:bodyPr>
          <a:lstStyle/>
          <a:p>
            <a:r>
              <a:rPr lang="en-US" sz="2400" b="1" dirty="0" smtClean="0">
                <a:latin typeface="+mj-lt"/>
                <a:cs typeface="Arial"/>
              </a:rPr>
              <a:t>36.3%</a:t>
            </a:r>
          </a:p>
        </p:txBody>
      </p:sp>
      <p:sp>
        <p:nvSpPr>
          <p:cNvPr id="12" name="TextBox 11"/>
          <p:cNvSpPr txBox="1"/>
          <p:nvPr/>
        </p:nvSpPr>
        <p:spPr>
          <a:xfrm>
            <a:off x="6357671" y="4814139"/>
            <a:ext cx="840134" cy="369332"/>
          </a:xfrm>
          <a:prstGeom prst="rect">
            <a:avLst/>
          </a:prstGeom>
          <a:solidFill>
            <a:schemeClr val="bg1"/>
          </a:solidFill>
        </p:spPr>
        <p:txBody>
          <a:bodyPr wrap="square" lIns="0" tIns="0" rIns="0" bIns="0" rtlCol="0">
            <a:spAutoFit/>
          </a:bodyPr>
          <a:lstStyle/>
          <a:p>
            <a:r>
              <a:rPr lang="en-US" sz="2400" b="1" dirty="0" smtClean="0">
                <a:latin typeface="+mj-lt"/>
                <a:cs typeface="Arial"/>
              </a:rPr>
              <a:t>1.4%</a:t>
            </a:r>
          </a:p>
        </p:txBody>
      </p:sp>
    </p:spTree>
    <p:extLst>
      <p:ext uri="{BB962C8B-B14F-4D97-AF65-F5344CB8AC3E}">
        <p14:creationId xmlns:p14="http://schemas.microsoft.com/office/powerpoint/2010/main" val="295826881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Blank">
  <a:themeElements>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lIns="0" tIns="0" rIns="0" bIns="0" rtlCol="0">
        <a:spAutoFit/>
      </a:bodyPr>
      <a:lstStyle>
        <a:defPPr algn="l">
          <a:defRPr sz="1000" dirty="0" smtClean="0">
            <a:latin typeface="+mj-lt"/>
            <a:cs typeface="Arial"/>
          </a:defRPr>
        </a:defPPr>
      </a:lstStyle>
    </a:txDef>
  </a:objectDefaults>
  <a:extraClrSchemeLst/>
</a:theme>
</file>

<file path=ppt/theme/theme2.xml><?xml version="1.0" encoding="utf-8"?>
<a:theme xmlns:a="http://schemas.openxmlformats.org/drawingml/2006/main" name="1_Blank">
  <a:themeElements>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tx1"/>
          </a:solidFill>
          <a:headEnd type="none" w="med" len="med"/>
          <a:tailEnd type="none" w="med"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000" dirty="0" smtClean="0">
            <a:latin typeface="+mj-lt"/>
            <a:cs typeface="Arial"/>
          </a:defRPr>
        </a:defPPr>
      </a:lstStyle>
    </a:txDef>
  </a:objectDefaults>
  <a:extraClrSchemeLst/>
</a:theme>
</file>

<file path=ppt/theme/theme3.xml><?xml version="1.0" encoding="utf-8"?>
<a:theme xmlns:a="http://schemas.openxmlformats.org/drawingml/2006/main" name="2_Blank">
  <a:themeElements>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1">
              <a:lumMod val="50000"/>
            </a:schemeClr>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000" dirty="0" smtClean="0">
            <a:latin typeface="+mj-lt"/>
            <a:cs typeface="Arial"/>
          </a:defRPr>
        </a:defPPr>
      </a:lstStyle>
    </a:tx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6.xml><?xml version="1.0" encoding="utf-8"?>
<a:themeOverride xmlns:a="http://schemas.openxmlformats.org/drawingml/2006/main">
  <a:clrScheme name="CEB Theme">
    <a:dk1>
      <a:srgbClr val="000000"/>
    </a:dk1>
    <a:lt1>
      <a:srgbClr val="FFFFFF"/>
    </a:lt1>
    <a:dk2>
      <a:srgbClr val="585250"/>
    </a:dk2>
    <a:lt2>
      <a:srgbClr val="E4DFDA"/>
    </a:lt2>
    <a:accent1>
      <a:srgbClr val="7797CE"/>
    </a:accent1>
    <a:accent2>
      <a:srgbClr val="B5C4E4"/>
    </a:accent2>
    <a:accent3>
      <a:srgbClr val="0074BC"/>
    </a:accent3>
    <a:accent4>
      <a:srgbClr val="808080"/>
    </a:accent4>
    <a:accent5>
      <a:srgbClr val="CCCCCC"/>
    </a:accent5>
    <a:accent6>
      <a:srgbClr val="333333"/>
    </a:accent6>
    <a:hlink>
      <a:srgbClr val="0027D4"/>
    </a:hlink>
    <a:folHlink>
      <a:srgbClr val="6632AF"/>
    </a:folHlink>
  </a:clrScheme>
  <a:fontScheme name="Custom 1">
    <a:majorFont>
      <a:latin typeface="Gotham Book"/>
      <a:ea typeface=""/>
      <a:cs typeface=""/>
    </a:majorFont>
    <a:minorFont>
      <a:latin typeface="Gotham Medium"/>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E5A4E4170FFB440A2F8E946707663A6" ma:contentTypeVersion="2" ma:contentTypeDescription="Create a new document." ma:contentTypeScope="" ma:versionID="644767b911582c6653f2c0a86d950b29">
  <xsd:schema xmlns:xsd="http://www.w3.org/2001/XMLSchema" xmlns:xs="http://www.w3.org/2001/XMLSchema" xmlns:p="http://schemas.microsoft.com/office/2006/metadata/properties" xmlns:ns2="http://schemas.microsoft.com/sharepoint/v4" xmlns:ns3="635d4744-21ad-4563-a7e7-f0c91c960f06" targetNamespace="http://schemas.microsoft.com/office/2006/metadata/properties" ma:root="true" ma:fieldsID="c7a38e05b39ebf3af682401635b07ee5" ns2:_="" ns3:_="">
    <xsd:import namespace="http://schemas.microsoft.com/sharepoint/v4"/>
    <xsd:import namespace="635d4744-21ad-4563-a7e7-f0c91c960f06"/>
    <xsd:element name="properties">
      <xsd:complexType>
        <xsd:sequence>
          <xsd:element name="documentManagement">
            <xsd:complexType>
              <xsd:all>
                <xsd:element ref="ns2:IconOverlay" minOccurs="0"/>
                <xsd:element ref="ns3:Template_x0020_Descrip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4" elementFormDefault="qualified">
    <xsd:import namespace="http://schemas.microsoft.com/office/2006/documentManagement/types"/>
    <xsd:import namespace="http://schemas.microsoft.com/office/infopath/2007/PartnerControls"/>
    <xsd:element name="IconOverlay" ma:index="8" nillable="true" ma:displayName="IconOverlay" ma:hidden="true" ma:internalName="IconOverlay">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35d4744-21ad-4563-a7e7-f0c91c960f06" elementFormDefault="qualified">
    <xsd:import namespace="http://schemas.microsoft.com/office/2006/documentManagement/types"/>
    <xsd:import namespace="http://schemas.microsoft.com/office/infopath/2007/PartnerControls"/>
    <xsd:element name="Template_x0020_Description" ma:index="9" nillable="true" ma:displayName="Template Description" ma:internalName="Template_x0020_Description">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IconOverlay xmlns="http://schemas.microsoft.com/sharepoint/v4" xsi:nil="true"/>
    <Template_x0020_Description xmlns="635d4744-21ad-4563-a7e7-f0c91c960f06">Global settings</Template_x0020_Description>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1431F021-CAE7-4146-90BA-C2F1D5E2DB1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4"/>
    <ds:schemaRef ds:uri="635d4744-21ad-4563-a7e7-f0c91c960f0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8E2BB140-B780-44C0-A8AF-0E7CA335375C}">
  <ds:schemaRefs>
    <ds:schemaRef ds:uri="http://purl.org/dc/elements/1.1/"/>
    <ds:schemaRef ds:uri="http://schemas.microsoft.com/office/2006/metadata/properties"/>
    <ds:schemaRef ds:uri="http://purl.org/dc/dcmitype/"/>
    <ds:schemaRef ds:uri="http://purl.org/dc/terms/"/>
    <ds:schemaRef ds:uri="http://schemas.microsoft.com/office/2006/documentManagement/types"/>
    <ds:schemaRef ds:uri="http://www.w3.org/XML/1998/namespace"/>
    <ds:schemaRef ds:uri="http://schemas.microsoft.com/sharepoint/v4"/>
    <ds:schemaRef ds:uri="http://schemas.microsoft.com/office/infopath/2007/PartnerControls"/>
    <ds:schemaRef ds:uri="http://schemas.openxmlformats.org/package/2006/metadata/core-properties"/>
    <ds:schemaRef ds:uri="635d4744-21ad-4563-a7e7-f0c91c960f06"/>
  </ds:schemaRefs>
</ds:datastoreItem>
</file>

<file path=customXml/itemProps3.xml><?xml version="1.0" encoding="utf-8"?>
<ds:datastoreItem xmlns:ds="http://schemas.openxmlformats.org/officeDocument/2006/customXml" ds:itemID="{3ED1EA56-D53F-4268-99CA-86FA40E3274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blank</Template>
  <TotalTime>82834</TotalTime>
  <Words>1554</Words>
  <Application>Microsoft Office PowerPoint</Application>
  <PresentationFormat>Custom</PresentationFormat>
  <Paragraphs>159</Paragraphs>
  <Slides>11</Slides>
  <Notes>0</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11</vt:i4>
      </vt:variant>
    </vt:vector>
  </HeadingPairs>
  <TitlesOfParts>
    <vt:vector size="20" baseType="lpstr">
      <vt:lpstr>Arial</vt:lpstr>
      <vt:lpstr>Gotham Black</vt:lpstr>
      <vt:lpstr>Gotham Book</vt:lpstr>
      <vt:lpstr>Gotham Light</vt:lpstr>
      <vt:lpstr>Gotham Medium</vt:lpstr>
      <vt:lpstr>Wingdings</vt:lpstr>
      <vt:lpstr>Blank</vt:lpstr>
      <vt:lpstr>1_Blank</vt:lpstr>
      <vt:lpstr>2_Blank</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Barbara Martin</cp:lastModifiedBy>
  <cp:revision>181</cp:revision>
  <cp:lastPrinted>2016-12-19T21:11:40Z</cp:lastPrinted>
  <dcterms:created xsi:type="dcterms:W3CDTF">2015-06-26T14:35:12Z</dcterms:created>
  <dcterms:modified xsi:type="dcterms:W3CDTF">2016-12-19T21:16:43Z</dcterms:modified>
  <cp:contentStatus>Published</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0x010100DE5A4E4170FFB440A2F8E946707663A6</vt:lpwstr>
  </property>
  <property fmtid="{D5CDD505-2E9C-101B-9397-08002B2CF9AE}" pid="3" name="_dlc_DocIdItemGuid">
    <vt:lpwstr>b0995fae-f595-4fc1-8d52-01c53cdc800a</vt:lpwstr>
  </property>
</Properties>
</file>